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3.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3" r:id="rId1"/>
    <p:sldMasterId id="2147483671" r:id="rId2"/>
    <p:sldMasterId id="2147483678" r:id="rId3"/>
  </p:sldMasterIdLst>
  <p:notesMasterIdLst>
    <p:notesMasterId r:id="rId15"/>
  </p:notesMasterIdLst>
  <p:sldIdLst>
    <p:sldId id="257" r:id="rId4"/>
    <p:sldId id="9079" r:id="rId5"/>
    <p:sldId id="1942" r:id="rId6"/>
    <p:sldId id="9080" r:id="rId7"/>
    <p:sldId id="1926" r:id="rId8"/>
    <p:sldId id="1938" r:id="rId9"/>
    <p:sldId id="1937" r:id="rId10"/>
    <p:sldId id="1941" r:id="rId11"/>
    <p:sldId id="1940" r:id="rId12"/>
    <p:sldId id="1943" r:id="rId13"/>
    <p:sldId id="1944" r:id="rId14"/>
  </p:sldIdLst>
  <p:sldSz cx="9144000" cy="6858000" type="screen4x3"/>
  <p:notesSz cx="6858000" cy="9144000"/>
  <p:embeddedFontLst>
    <p:embeddedFont>
      <p:font typeface="Bebas Neue Regular" panose="020B0604020202020204" charset="0"/>
      <p:regular r:id="rId16"/>
      <p:bold r:id="rId17"/>
      <p:italic r:id="rId18"/>
      <p:boldItalic r:id="rId19"/>
    </p:embeddedFont>
    <p:embeddedFont>
      <p:font typeface="Calibri" panose="020F0502020204030204" pitchFamily="34" charset="0"/>
      <p:regular r:id="rId20"/>
      <p:bold r:id="rId21"/>
      <p:italic r:id="rId22"/>
      <p:boldItalic r:id="rId23"/>
    </p:embeddedFont>
    <p:embeddedFont>
      <p:font typeface="Roboto" panose="02000000000000000000" pitchFamily="2" charset="0"/>
      <p:regular r:id="rId24"/>
      <p:bold r:id="rId25"/>
      <p:italic r:id="rId26"/>
      <p:boldItalic r:id="rId27"/>
    </p:embeddedFont>
    <p:embeddedFont>
      <p:font typeface="Roboto Bold" panose="02000000000000000000" charset="0"/>
      <p:bold r:id="rId28"/>
      <p:italic r:id="rId29"/>
      <p:boldItalic r:id="rId30"/>
    </p:embeddedFont>
    <p:embeddedFont>
      <p:font typeface="Roboto Light" panose="02000000000000000000" pitchFamily="2" charset="0"/>
      <p:regular r:id="rId31"/>
      <p:italic r:id="rId32"/>
    </p:embeddedFont>
    <p:embeddedFont>
      <p:font typeface="Roboto Mono" panose="00000009000000000000" pitchFamily="49" charset="0"/>
      <p:regular r:id="rId33"/>
      <p:bold r:id="rId34"/>
      <p:italic r:id="rId35"/>
      <p:boldItalic r:id="rId36"/>
    </p:embeddedFont>
    <p:embeddedFont>
      <p:font typeface="Roboto Thin" panose="02000000000000000000" pitchFamily="2" charset="0"/>
      <p:regular r:id="rId37"/>
      <p:italic r:id="rId38"/>
    </p:embeddedFont>
  </p:embeddedFontLst>
  <p:custDataLst>
    <p:tags r:id="rId3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ssell Ransom" initials="RR" lastIdx="1" clrIdx="0">
    <p:extLst>
      <p:ext uri="{19B8F6BF-5375-455C-9EA6-DF929625EA0E}">
        <p15:presenceInfo xmlns:p15="http://schemas.microsoft.com/office/powerpoint/2012/main" userId="S::russell.ransom@stackpath.com::1274d699-7231-4c37-a895-3fb679c0fe3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a:srgbClr val="1A3B8E"/>
    <a:srgbClr val="69B3F1"/>
    <a:srgbClr val="FF7D7E"/>
    <a:srgbClr val="FF7E79"/>
    <a:srgbClr val="FF9083"/>
    <a:srgbClr val="EEABA5"/>
    <a:srgbClr val="FF4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02" autoAdjust="0"/>
    <p:restoredTop sz="94055" autoAdjust="0"/>
  </p:normalViewPr>
  <p:slideViewPr>
    <p:cSldViewPr snapToGrid="0">
      <p:cViewPr varScale="1">
        <p:scale>
          <a:sx n="149" d="100"/>
          <a:sy n="149" d="100"/>
        </p:scale>
        <p:origin x="2196" y="126"/>
      </p:cViewPr>
      <p:guideLst>
        <p:guide orient="horz" pos="2160"/>
        <p:guide pos="2880"/>
      </p:guideLst>
    </p:cSldViewPr>
  </p:slideViewPr>
  <p:outlineViewPr>
    <p:cViewPr>
      <p:scale>
        <a:sx n="33" d="100"/>
        <a:sy n="33" d="100"/>
      </p:scale>
      <p:origin x="0" y="0"/>
    </p:cViewPr>
    <p:sldLst>
      <p:sld r:id="rId1" collapse="1"/>
      <p:sld r:id="rId2" collapse="1"/>
    </p:sldLst>
  </p:outlineViewPr>
  <p:notesTextViewPr>
    <p:cViewPr>
      <p:scale>
        <a:sx n="3" d="2"/>
        <a:sy n="3" d="2"/>
      </p:scale>
      <p:origin x="0" y="0"/>
    </p:cViewPr>
  </p:notesTextViewPr>
  <p:sorterViewPr>
    <p:cViewPr>
      <p:scale>
        <a:sx n="66" d="100"/>
        <a:sy n="66" d="100"/>
      </p:scale>
      <p:origin x="0" y="0"/>
    </p:cViewPr>
  </p:sorterViewPr>
  <p:notesViewPr>
    <p:cSldViewPr snapToGrid="0">
      <p:cViewPr>
        <p:scale>
          <a:sx n="1" d="2"/>
          <a:sy n="1" d="2"/>
        </p:scale>
        <p:origin x="10512" y="50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tags" Target="tags/tag1.xml"/><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commentAuthors" Target="commentAuthors.xml"/><Relationship Id="rId5" Type="http://schemas.openxmlformats.org/officeDocument/2006/relationships/slide" Target="slides/slide2.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7.xml"/><Relationship Id="rId19" Type="http://schemas.openxmlformats.org/officeDocument/2006/relationships/font" Target="fonts/font4.fntdata"/><Relationship Id="rId31" Type="http://schemas.openxmlformats.org/officeDocument/2006/relationships/font" Target="fonts/font16.fntdata"/><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s>
</file>

<file path=ppt/_rels/viewProps.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a:t>Support Volumes</a:t>
            </a:r>
            <a:r>
              <a:rPr lang="en-US" sz="1200" baseline="0"/>
              <a:t> by Medium</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areaChart>
        <c:grouping val="standard"/>
        <c:varyColors val="0"/>
        <c:ser>
          <c:idx val="5"/>
          <c:order val="5"/>
          <c:tx>
            <c:strRef>
              <c:f>'Support Volume Data'!$A$7</c:f>
              <c:strCache>
                <c:ptCount val="1"/>
                <c:pt idx="0">
                  <c:v>total</c:v>
                </c:pt>
              </c:strCache>
            </c:strRef>
          </c:tx>
          <c:spPr>
            <a:solidFill>
              <a:schemeClr val="accent1">
                <a:lumMod val="20000"/>
                <a:lumOff val="80000"/>
              </a:schemeClr>
            </a:solidFill>
            <a:ln>
              <a:noFill/>
            </a:ln>
            <a:effectLst/>
          </c:spPr>
          <c:dLbls>
            <c:dLbl>
              <c:idx val="0"/>
              <c:layout>
                <c:manualLayout>
                  <c:x val="4.7222222222222221E-2"/>
                  <c:y val="-0.3518518518518519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006-4F49-BB3A-149C4FFC3908}"/>
                </c:ext>
              </c:extLst>
            </c:dLbl>
            <c:dLbl>
              <c:idx val="1"/>
              <c:layout>
                <c:manualLayout>
                  <c:x val="2.4509803921568627E-2"/>
                  <c:y val="-0.3287037037037037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006-4F49-BB3A-149C4FFC3908}"/>
                </c:ext>
              </c:extLst>
            </c:dLbl>
            <c:dLbl>
              <c:idx val="2"/>
              <c:layout>
                <c:manualLayout>
                  <c:x val="3.9013195639701494E-2"/>
                  <c:y val="-0.1990740740740741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006-4F49-BB3A-149C4FFC3908}"/>
                </c:ext>
              </c:extLst>
            </c:dLbl>
            <c:dLbl>
              <c:idx val="3"/>
              <c:layout>
                <c:manualLayout>
                  <c:x val="3.7209302325581242E-2"/>
                  <c:y val="-0.2175925925925925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9006-4F49-BB3A-149C4FFC3908}"/>
                </c:ext>
              </c:extLst>
            </c:dLbl>
            <c:dLbl>
              <c:idx val="4"/>
              <c:layout>
                <c:manualLayout>
                  <c:x val="3.4423407917383818E-2"/>
                  <c:y val="-0.2175925925925926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9006-4F49-BB3A-149C4FFC390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'Support Volume Data'!$B$7:$F$7</c:f>
              <c:numCache>
                <c:formatCode>General</c:formatCode>
                <c:ptCount val="5"/>
                <c:pt idx="0">
                  <c:v>1856</c:v>
                </c:pt>
                <c:pt idx="1">
                  <c:v>1594</c:v>
                </c:pt>
                <c:pt idx="2">
                  <c:v>1041</c:v>
                </c:pt>
                <c:pt idx="3">
                  <c:v>1140</c:v>
                </c:pt>
                <c:pt idx="4">
                  <c:v>944</c:v>
                </c:pt>
              </c:numCache>
            </c:numRef>
          </c:val>
          <c:extLst>
            <c:ext xmlns:c16="http://schemas.microsoft.com/office/drawing/2014/chart" uri="{C3380CC4-5D6E-409C-BE32-E72D297353CC}">
              <c16:uniqueId val="{00000005-9006-4F49-BB3A-149C4FFC3908}"/>
            </c:ext>
          </c:extLst>
        </c:ser>
        <c:dLbls>
          <c:showLegendKey val="0"/>
          <c:showVal val="0"/>
          <c:showCatName val="0"/>
          <c:showSerName val="0"/>
          <c:showPercent val="0"/>
          <c:showBubbleSize val="0"/>
        </c:dLbls>
        <c:axId val="733414352"/>
        <c:axId val="733416432"/>
      </c:areaChart>
      <c:barChart>
        <c:barDir val="col"/>
        <c:grouping val="clustered"/>
        <c:varyColors val="0"/>
        <c:ser>
          <c:idx val="0"/>
          <c:order val="0"/>
          <c:tx>
            <c:strRef>
              <c:f>'Support Volume Data'!$A$2</c:f>
              <c:strCache>
                <c:ptCount val="1"/>
                <c:pt idx="0">
                  <c:v>Phone</c:v>
                </c:pt>
              </c:strCache>
            </c:strRef>
          </c:tx>
          <c:spPr>
            <a:solidFill>
              <a:schemeClr val="accent1"/>
            </a:solidFill>
            <a:ln>
              <a:noFill/>
            </a:ln>
            <a:effectLst/>
          </c:spPr>
          <c:invertIfNegative val="0"/>
          <c:cat>
            <c:numRef>
              <c:f>'Support Volume Data'!$B$1:$F$1</c:f>
              <c:numCache>
                <c:formatCode>[$-409]mmm\-yy;@</c:formatCode>
                <c:ptCount val="5"/>
                <c:pt idx="0">
                  <c:v>44866</c:v>
                </c:pt>
                <c:pt idx="1">
                  <c:v>44896</c:v>
                </c:pt>
                <c:pt idx="2">
                  <c:v>44927</c:v>
                </c:pt>
                <c:pt idx="3">
                  <c:v>44958</c:v>
                </c:pt>
                <c:pt idx="4">
                  <c:v>44986</c:v>
                </c:pt>
              </c:numCache>
            </c:numRef>
          </c:cat>
          <c:val>
            <c:numRef>
              <c:f>'Support Volume Data'!$B$2:$F$2</c:f>
              <c:numCache>
                <c:formatCode>General</c:formatCode>
                <c:ptCount val="5"/>
                <c:pt idx="0">
                  <c:v>31</c:v>
                </c:pt>
                <c:pt idx="1">
                  <c:v>25</c:v>
                </c:pt>
                <c:pt idx="2">
                  <c:v>25</c:v>
                </c:pt>
                <c:pt idx="3">
                  <c:v>29</c:v>
                </c:pt>
                <c:pt idx="4">
                  <c:v>23</c:v>
                </c:pt>
              </c:numCache>
            </c:numRef>
          </c:val>
          <c:extLst>
            <c:ext xmlns:c16="http://schemas.microsoft.com/office/drawing/2014/chart" uri="{C3380CC4-5D6E-409C-BE32-E72D297353CC}">
              <c16:uniqueId val="{00000006-9006-4F49-BB3A-149C4FFC3908}"/>
            </c:ext>
          </c:extLst>
        </c:ser>
        <c:ser>
          <c:idx val="1"/>
          <c:order val="1"/>
          <c:tx>
            <c:strRef>
              <c:f>'Support Volume Data'!$A$3</c:f>
              <c:strCache>
                <c:ptCount val="1"/>
                <c:pt idx="0">
                  <c:v>Chat</c:v>
                </c:pt>
              </c:strCache>
            </c:strRef>
          </c:tx>
          <c:spPr>
            <a:solidFill>
              <a:schemeClr val="accent3"/>
            </a:solidFill>
            <a:ln>
              <a:noFill/>
            </a:ln>
            <a:effectLst/>
          </c:spPr>
          <c:invertIfNegative val="0"/>
          <c:cat>
            <c:numRef>
              <c:f>'Support Volume Data'!$B$1:$F$1</c:f>
              <c:numCache>
                <c:formatCode>[$-409]mmm\-yy;@</c:formatCode>
                <c:ptCount val="5"/>
                <c:pt idx="0">
                  <c:v>44866</c:v>
                </c:pt>
                <c:pt idx="1">
                  <c:v>44896</c:v>
                </c:pt>
                <c:pt idx="2">
                  <c:v>44927</c:v>
                </c:pt>
                <c:pt idx="3">
                  <c:v>44958</c:v>
                </c:pt>
                <c:pt idx="4">
                  <c:v>44986</c:v>
                </c:pt>
              </c:numCache>
            </c:numRef>
          </c:cat>
          <c:val>
            <c:numRef>
              <c:f>'Support Volume Data'!$B$3:$F$3</c:f>
              <c:numCache>
                <c:formatCode>General</c:formatCode>
                <c:ptCount val="5"/>
                <c:pt idx="0">
                  <c:v>1093</c:v>
                </c:pt>
                <c:pt idx="1">
                  <c:v>955</c:v>
                </c:pt>
                <c:pt idx="2">
                  <c:v>326</c:v>
                </c:pt>
                <c:pt idx="3">
                  <c:v>222</c:v>
                </c:pt>
                <c:pt idx="4">
                  <c:v>186</c:v>
                </c:pt>
              </c:numCache>
            </c:numRef>
          </c:val>
          <c:extLst>
            <c:ext xmlns:c16="http://schemas.microsoft.com/office/drawing/2014/chart" uri="{C3380CC4-5D6E-409C-BE32-E72D297353CC}">
              <c16:uniqueId val="{00000007-9006-4F49-BB3A-149C4FFC3908}"/>
            </c:ext>
          </c:extLst>
        </c:ser>
        <c:ser>
          <c:idx val="2"/>
          <c:order val="2"/>
          <c:tx>
            <c:strRef>
              <c:f>'Support Volume Data'!$A$4</c:f>
              <c:strCache>
                <c:ptCount val="1"/>
                <c:pt idx="0">
                  <c:v>Email</c:v>
                </c:pt>
              </c:strCache>
            </c:strRef>
          </c:tx>
          <c:spPr>
            <a:solidFill>
              <a:schemeClr val="accent5"/>
            </a:solidFill>
            <a:ln>
              <a:noFill/>
            </a:ln>
            <a:effectLst/>
          </c:spPr>
          <c:invertIfNegative val="0"/>
          <c:cat>
            <c:numRef>
              <c:f>'Support Volume Data'!$B$1:$F$1</c:f>
              <c:numCache>
                <c:formatCode>[$-409]mmm\-yy;@</c:formatCode>
                <c:ptCount val="5"/>
                <c:pt idx="0">
                  <c:v>44866</c:v>
                </c:pt>
                <c:pt idx="1">
                  <c:v>44896</c:v>
                </c:pt>
                <c:pt idx="2">
                  <c:v>44927</c:v>
                </c:pt>
                <c:pt idx="3">
                  <c:v>44958</c:v>
                </c:pt>
                <c:pt idx="4">
                  <c:v>44986</c:v>
                </c:pt>
              </c:numCache>
            </c:numRef>
          </c:cat>
          <c:val>
            <c:numRef>
              <c:f>'Support Volume Data'!$B$4:$F$4</c:f>
              <c:numCache>
                <c:formatCode>General</c:formatCode>
                <c:ptCount val="5"/>
                <c:pt idx="0">
                  <c:v>413</c:v>
                </c:pt>
                <c:pt idx="1">
                  <c:v>422</c:v>
                </c:pt>
                <c:pt idx="2">
                  <c:v>367</c:v>
                </c:pt>
                <c:pt idx="3">
                  <c:v>516</c:v>
                </c:pt>
                <c:pt idx="4">
                  <c:v>370</c:v>
                </c:pt>
              </c:numCache>
            </c:numRef>
          </c:val>
          <c:extLst>
            <c:ext xmlns:c16="http://schemas.microsoft.com/office/drawing/2014/chart" uri="{C3380CC4-5D6E-409C-BE32-E72D297353CC}">
              <c16:uniqueId val="{00000008-9006-4F49-BB3A-149C4FFC3908}"/>
            </c:ext>
          </c:extLst>
        </c:ser>
        <c:ser>
          <c:idx val="4"/>
          <c:order val="4"/>
          <c:tx>
            <c:strRef>
              <c:f>'Support Volume Data'!$A$6</c:f>
              <c:strCache>
                <c:ptCount val="1"/>
                <c:pt idx="0">
                  <c:v>Portal</c:v>
                </c:pt>
              </c:strCache>
            </c:strRef>
          </c:tx>
          <c:spPr>
            <a:solidFill>
              <a:schemeClr val="accent3">
                <a:lumMod val="60000"/>
              </a:schemeClr>
            </a:solidFill>
            <a:ln>
              <a:noFill/>
            </a:ln>
            <a:effectLst/>
          </c:spPr>
          <c:invertIfNegative val="0"/>
          <c:cat>
            <c:numRef>
              <c:f>'Support Volume Data'!$B$1:$F$1</c:f>
              <c:numCache>
                <c:formatCode>[$-409]mmm\-yy;@</c:formatCode>
                <c:ptCount val="5"/>
                <c:pt idx="0">
                  <c:v>44866</c:v>
                </c:pt>
                <c:pt idx="1">
                  <c:v>44896</c:v>
                </c:pt>
                <c:pt idx="2">
                  <c:v>44927</c:v>
                </c:pt>
                <c:pt idx="3">
                  <c:v>44958</c:v>
                </c:pt>
                <c:pt idx="4">
                  <c:v>44986</c:v>
                </c:pt>
              </c:numCache>
            </c:numRef>
          </c:cat>
          <c:val>
            <c:numRef>
              <c:f>'Support Volume Data'!$B$6:$F$6</c:f>
              <c:numCache>
                <c:formatCode>General</c:formatCode>
                <c:ptCount val="5"/>
                <c:pt idx="0">
                  <c:v>318</c:v>
                </c:pt>
                <c:pt idx="1">
                  <c:v>192</c:v>
                </c:pt>
                <c:pt idx="2">
                  <c:v>322</c:v>
                </c:pt>
                <c:pt idx="3">
                  <c:v>372</c:v>
                </c:pt>
                <c:pt idx="4">
                  <c:v>365</c:v>
                </c:pt>
              </c:numCache>
            </c:numRef>
          </c:val>
          <c:extLst>
            <c:ext xmlns:c16="http://schemas.microsoft.com/office/drawing/2014/chart" uri="{C3380CC4-5D6E-409C-BE32-E72D297353CC}">
              <c16:uniqueId val="{00000009-9006-4F49-BB3A-149C4FFC3908}"/>
            </c:ext>
          </c:extLst>
        </c:ser>
        <c:dLbls>
          <c:showLegendKey val="0"/>
          <c:showVal val="0"/>
          <c:showCatName val="0"/>
          <c:showSerName val="0"/>
          <c:showPercent val="0"/>
          <c:showBubbleSize val="0"/>
        </c:dLbls>
        <c:gapWidth val="174"/>
        <c:axId val="331573936"/>
        <c:axId val="331571024"/>
        <c:extLst>
          <c:ext xmlns:c15="http://schemas.microsoft.com/office/drawing/2012/chart" uri="{02D57815-91ED-43cb-92C2-25804820EDAC}">
            <c15:filteredBarSeries>
              <c15:ser>
                <c:idx val="3"/>
                <c:order val="3"/>
                <c:tx>
                  <c:strRef>
                    <c:extLst>
                      <c:ext uri="{02D57815-91ED-43cb-92C2-25804820EDAC}">
                        <c15:formulaRef>
                          <c15:sqref>'Support Volume Data'!$A$5</c15:sqref>
                        </c15:formulaRef>
                      </c:ext>
                    </c:extLst>
                    <c:strCache>
                      <c:ptCount val="1"/>
                      <c:pt idx="0">
                        <c:v>Twitter</c:v>
                      </c:pt>
                    </c:strCache>
                  </c:strRef>
                </c:tx>
                <c:spPr>
                  <a:solidFill>
                    <a:schemeClr val="accent1">
                      <a:lumMod val="60000"/>
                    </a:schemeClr>
                  </a:solidFill>
                  <a:ln>
                    <a:noFill/>
                  </a:ln>
                  <a:effectLst/>
                </c:spPr>
                <c:invertIfNegative val="0"/>
                <c:cat>
                  <c:numRef>
                    <c:extLst>
                      <c:ext uri="{02D57815-91ED-43cb-92C2-25804820EDAC}">
                        <c15:formulaRef>
                          <c15:sqref>'Support Volume Data'!$B$1:$F$1</c15:sqref>
                        </c15:formulaRef>
                      </c:ext>
                    </c:extLst>
                    <c:numCache>
                      <c:formatCode>[$-409]mmm\-yy;@</c:formatCode>
                      <c:ptCount val="5"/>
                      <c:pt idx="0">
                        <c:v>44866</c:v>
                      </c:pt>
                      <c:pt idx="1">
                        <c:v>44896</c:v>
                      </c:pt>
                      <c:pt idx="2">
                        <c:v>44927</c:v>
                      </c:pt>
                      <c:pt idx="3">
                        <c:v>44958</c:v>
                      </c:pt>
                      <c:pt idx="4">
                        <c:v>44986</c:v>
                      </c:pt>
                    </c:numCache>
                  </c:numRef>
                </c:cat>
                <c:val>
                  <c:numRef>
                    <c:extLst>
                      <c:ext uri="{02D57815-91ED-43cb-92C2-25804820EDAC}">
                        <c15:formulaRef>
                          <c15:sqref>'Support Volume Data'!$B$5</c15:sqref>
                        </c15:formulaRef>
                      </c:ext>
                    </c:extLst>
                    <c:numCache>
                      <c:formatCode>General</c:formatCode>
                      <c:ptCount val="1"/>
                      <c:pt idx="0">
                        <c:v>1</c:v>
                      </c:pt>
                    </c:numCache>
                  </c:numRef>
                </c:val>
                <c:extLst>
                  <c:ext xmlns:c16="http://schemas.microsoft.com/office/drawing/2014/chart" uri="{C3380CC4-5D6E-409C-BE32-E72D297353CC}">
                    <c16:uniqueId val="{0000000A-9006-4F49-BB3A-149C4FFC3908}"/>
                  </c:ext>
                </c:extLst>
              </c15:ser>
            </c15:filteredBarSeries>
          </c:ext>
        </c:extLst>
      </c:barChart>
      <c:dateAx>
        <c:axId val="331573936"/>
        <c:scaling>
          <c:orientation val="minMax"/>
        </c:scaling>
        <c:delete val="0"/>
        <c:axPos val="b"/>
        <c:numFmt formatCode="[$-409]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31571024"/>
        <c:crosses val="autoZero"/>
        <c:auto val="1"/>
        <c:lblOffset val="100"/>
        <c:baseTimeUnit val="months"/>
      </c:dateAx>
      <c:valAx>
        <c:axId val="3315710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31573936"/>
        <c:crosses val="autoZero"/>
        <c:crossBetween val="between"/>
      </c:valAx>
      <c:valAx>
        <c:axId val="73341643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33414352"/>
        <c:crosses val="max"/>
        <c:crossBetween val="between"/>
      </c:valAx>
      <c:catAx>
        <c:axId val="733414352"/>
        <c:scaling>
          <c:orientation val="minMax"/>
        </c:scaling>
        <c:delete val="1"/>
        <c:axPos val="b"/>
        <c:majorTickMark val="out"/>
        <c:minorTickMark val="none"/>
        <c:tickLblPos val="nextTo"/>
        <c:crossAx val="733416432"/>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'Manila Summary'!$C$3</c:f>
              <c:strCache>
                <c:ptCount val="1"/>
                <c:pt idx="0">
                  <c:v>Total Public Comment</c:v>
                </c:pt>
              </c:strCache>
            </c:strRef>
          </c:tx>
          <c:spPr>
            <a:solidFill>
              <a:schemeClr val="accent1"/>
            </a:solidFill>
            <a:ln>
              <a:noFill/>
            </a:ln>
            <a:effectLst/>
          </c:spPr>
          <c:invertIfNegative val="0"/>
          <c:cat>
            <c:numRef>
              <c:f>'Manila Summary'!$D$2:$H$2</c:f>
              <c:numCache>
                <c:formatCode>[$-409]mmm\-yy;@</c:formatCode>
                <c:ptCount val="5"/>
                <c:pt idx="0">
                  <c:v>44866</c:v>
                </c:pt>
                <c:pt idx="1">
                  <c:v>44896</c:v>
                </c:pt>
                <c:pt idx="2">
                  <c:v>44927</c:v>
                </c:pt>
                <c:pt idx="3">
                  <c:v>44958</c:v>
                </c:pt>
                <c:pt idx="4">
                  <c:v>44986</c:v>
                </c:pt>
              </c:numCache>
            </c:numRef>
          </c:cat>
          <c:val>
            <c:numRef>
              <c:f>'Manila Summary'!$D$3:$H$3</c:f>
              <c:numCache>
                <c:formatCode>0</c:formatCode>
                <c:ptCount val="5"/>
                <c:pt idx="0">
                  <c:v>394</c:v>
                </c:pt>
                <c:pt idx="1">
                  <c:v>238</c:v>
                </c:pt>
                <c:pt idx="2">
                  <c:v>610</c:v>
                </c:pt>
                <c:pt idx="3">
                  <c:v>729</c:v>
                </c:pt>
                <c:pt idx="4">
                  <c:v>321</c:v>
                </c:pt>
              </c:numCache>
            </c:numRef>
          </c:val>
          <c:extLst>
            <c:ext xmlns:c16="http://schemas.microsoft.com/office/drawing/2014/chart" uri="{C3380CC4-5D6E-409C-BE32-E72D297353CC}">
              <c16:uniqueId val="{00000000-C394-44A0-8E66-38AB0922D6DE}"/>
            </c:ext>
          </c:extLst>
        </c:ser>
        <c:ser>
          <c:idx val="2"/>
          <c:order val="2"/>
          <c:tx>
            <c:strRef>
              <c:f>'Manila Summary'!$C$5</c:f>
              <c:strCache>
                <c:ptCount val="1"/>
                <c:pt idx="0">
                  <c:v>Total Internal Comment</c:v>
                </c:pt>
              </c:strCache>
            </c:strRef>
          </c:tx>
          <c:spPr>
            <a:solidFill>
              <a:schemeClr val="accent3"/>
            </a:solidFill>
            <a:ln>
              <a:noFill/>
            </a:ln>
            <a:effectLst/>
          </c:spPr>
          <c:invertIfNegative val="0"/>
          <c:cat>
            <c:numRef>
              <c:f>'Manila Summary'!$D$2:$H$2</c:f>
              <c:numCache>
                <c:formatCode>[$-409]mmm\-yy;@</c:formatCode>
                <c:ptCount val="5"/>
                <c:pt idx="0">
                  <c:v>44866</c:v>
                </c:pt>
                <c:pt idx="1">
                  <c:v>44896</c:v>
                </c:pt>
                <c:pt idx="2">
                  <c:v>44927</c:v>
                </c:pt>
                <c:pt idx="3">
                  <c:v>44958</c:v>
                </c:pt>
                <c:pt idx="4">
                  <c:v>44986</c:v>
                </c:pt>
              </c:numCache>
            </c:numRef>
          </c:cat>
          <c:val>
            <c:numRef>
              <c:f>'Manila Summary'!$D$5:$H$5</c:f>
              <c:numCache>
                <c:formatCode>0</c:formatCode>
                <c:ptCount val="5"/>
                <c:pt idx="0">
                  <c:v>439</c:v>
                </c:pt>
                <c:pt idx="1">
                  <c:v>356</c:v>
                </c:pt>
                <c:pt idx="2">
                  <c:v>609</c:v>
                </c:pt>
                <c:pt idx="3">
                  <c:v>582</c:v>
                </c:pt>
                <c:pt idx="4">
                  <c:v>209</c:v>
                </c:pt>
              </c:numCache>
            </c:numRef>
          </c:val>
          <c:extLst>
            <c:ext xmlns:c16="http://schemas.microsoft.com/office/drawing/2014/chart" uri="{C3380CC4-5D6E-409C-BE32-E72D297353CC}">
              <c16:uniqueId val="{00000001-C394-44A0-8E66-38AB0922D6DE}"/>
            </c:ext>
          </c:extLst>
        </c:ser>
        <c:ser>
          <c:idx val="4"/>
          <c:order val="4"/>
          <c:tx>
            <c:strRef>
              <c:f>'Manila Summary'!$C$7</c:f>
              <c:strCache>
                <c:ptCount val="1"/>
                <c:pt idx="0">
                  <c:v>Total Chats Handled</c:v>
                </c:pt>
              </c:strCache>
            </c:strRef>
          </c:tx>
          <c:spPr>
            <a:solidFill>
              <a:schemeClr val="accent5"/>
            </a:solidFill>
            <a:ln>
              <a:noFill/>
            </a:ln>
            <a:effectLst/>
          </c:spPr>
          <c:invertIfNegative val="0"/>
          <c:cat>
            <c:numRef>
              <c:f>'Manila Summary'!$D$2:$H$2</c:f>
              <c:numCache>
                <c:formatCode>[$-409]mmm\-yy;@</c:formatCode>
                <c:ptCount val="5"/>
                <c:pt idx="0">
                  <c:v>44866</c:v>
                </c:pt>
                <c:pt idx="1">
                  <c:v>44896</c:v>
                </c:pt>
                <c:pt idx="2">
                  <c:v>44927</c:v>
                </c:pt>
                <c:pt idx="3">
                  <c:v>44958</c:v>
                </c:pt>
                <c:pt idx="4">
                  <c:v>44986</c:v>
                </c:pt>
              </c:numCache>
            </c:numRef>
          </c:cat>
          <c:val>
            <c:numRef>
              <c:f>'Manila Summary'!$D$7:$H$7</c:f>
              <c:numCache>
                <c:formatCode>0</c:formatCode>
                <c:ptCount val="5"/>
                <c:pt idx="0">
                  <c:v>266</c:v>
                </c:pt>
                <c:pt idx="1">
                  <c:v>305</c:v>
                </c:pt>
                <c:pt idx="2">
                  <c:v>58</c:v>
                </c:pt>
                <c:pt idx="3">
                  <c:v>27</c:v>
                </c:pt>
                <c:pt idx="4">
                  <c:v>7</c:v>
                </c:pt>
              </c:numCache>
            </c:numRef>
          </c:val>
          <c:extLst>
            <c:ext xmlns:c16="http://schemas.microsoft.com/office/drawing/2014/chart" uri="{C3380CC4-5D6E-409C-BE32-E72D297353CC}">
              <c16:uniqueId val="{00000002-C394-44A0-8E66-38AB0922D6DE}"/>
            </c:ext>
          </c:extLst>
        </c:ser>
        <c:dLbls>
          <c:showLegendKey val="0"/>
          <c:showVal val="0"/>
          <c:showCatName val="0"/>
          <c:showSerName val="0"/>
          <c:showPercent val="0"/>
          <c:showBubbleSize val="0"/>
        </c:dLbls>
        <c:gapWidth val="150"/>
        <c:axId val="585460816"/>
        <c:axId val="585453328"/>
        <c:extLst>
          <c:ext xmlns:c15="http://schemas.microsoft.com/office/drawing/2012/chart" uri="{02D57815-91ED-43cb-92C2-25804820EDAC}">
            <c15:filteredBarSeries>
              <c15:ser>
                <c:idx val="1"/>
                <c:order val="1"/>
                <c:tx>
                  <c:strRef>
                    <c:extLst>
                      <c:ext uri="{02D57815-91ED-43cb-92C2-25804820EDAC}">
                        <c15:formulaRef>
                          <c15:sqref>'Manila Summary'!$C$4</c15:sqref>
                        </c15:formulaRef>
                      </c:ext>
                    </c:extLst>
                    <c:strCache>
                      <c:ptCount val="1"/>
                      <c:pt idx="0">
                        <c:v>Average Public Comment</c:v>
                      </c:pt>
                    </c:strCache>
                  </c:strRef>
                </c:tx>
                <c:spPr>
                  <a:solidFill>
                    <a:schemeClr val="accent2"/>
                  </a:solidFill>
                  <a:ln>
                    <a:noFill/>
                  </a:ln>
                  <a:effectLst/>
                </c:spPr>
                <c:invertIfNegative val="0"/>
                <c:cat>
                  <c:numRef>
                    <c:extLst>
                      <c:ext uri="{02D57815-91ED-43cb-92C2-25804820EDAC}">
                        <c15:formulaRef>
                          <c15:sqref>'Manila Summary'!$D$2:$H$2</c15:sqref>
                        </c15:formulaRef>
                      </c:ext>
                    </c:extLst>
                    <c:numCache>
                      <c:formatCode>[$-409]mmm\-yy;@</c:formatCode>
                      <c:ptCount val="5"/>
                      <c:pt idx="0">
                        <c:v>44866</c:v>
                      </c:pt>
                      <c:pt idx="1">
                        <c:v>44896</c:v>
                      </c:pt>
                      <c:pt idx="2">
                        <c:v>44927</c:v>
                      </c:pt>
                      <c:pt idx="3">
                        <c:v>44958</c:v>
                      </c:pt>
                      <c:pt idx="4">
                        <c:v>44986</c:v>
                      </c:pt>
                    </c:numCache>
                  </c:numRef>
                </c:cat>
                <c:val>
                  <c:numRef>
                    <c:extLst>
                      <c:ext uri="{02D57815-91ED-43cb-92C2-25804820EDAC}">
                        <c15:formulaRef>
                          <c15:sqref>'Manila Summary'!$D$4:$H$4</c15:sqref>
                        </c15:formulaRef>
                      </c:ext>
                    </c:extLst>
                    <c:numCache>
                      <c:formatCode>0</c:formatCode>
                      <c:ptCount val="5"/>
                      <c:pt idx="0">
                        <c:v>78.8</c:v>
                      </c:pt>
                      <c:pt idx="1">
                        <c:v>47.6</c:v>
                      </c:pt>
                      <c:pt idx="2">
                        <c:v>122</c:v>
                      </c:pt>
                      <c:pt idx="3">
                        <c:v>145.80000000000001</c:v>
                      </c:pt>
                      <c:pt idx="4">
                        <c:v>80.25</c:v>
                      </c:pt>
                    </c:numCache>
                  </c:numRef>
                </c:val>
                <c:extLst>
                  <c:ext xmlns:c16="http://schemas.microsoft.com/office/drawing/2014/chart" uri="{C3380CC4-5D6E-409C-BE32-E72D297353CC}">
                    <c16:uniqueId val="{00000005-C394-44A0-8E66-38AB0922D6DE}"/>
                  </c:ext>
                </c:extLst>
              </c15:ser>
            </c15:filteredBarSeries>
            <c15:filteredBarSeries>
              <c15:ser>
                <c:idx val="3"/>
                <c:order val="3"/>
                <c:tx>
                  <c:strRef>
                    <c:extLst xmlns:c15="http://schemas.microsoft.com/office/drawing/2012/chart">
                      <c:ext xmlns:c15="http://schemas.microsoft.com/office/drawing/2012/chart" uri="{02D57815-91ED-43cb-92C2-25804820EDAC}">
                        <c15:formulaRef>
                          <c15:sqref>'Manila Summary'!$C$6</c15:sqref>
                        </c15:formulaRef>
                      </c:ext>
                    </c:extLst>
                    <c:strCache>
                      <c:ptCount val="1"/>
                      <c:pt idx="0">
                        <c:v>Average Internal Comment</c:v>
                      </c:pt>
                    </c:strCache>
                  </c:strRef>
                </c:tx>
                <c:spPr>
                  <a:solidFill>
                    <a:schemeClr val="accent4"/>
                  </a:solidFill>
                  <a:ln>
                    <a:noFill/>
                  </a:ln>
                  <a:effectLst/>
                </c:spPr>
                <c:invertIfNegative val="0"/>
                <c:cat>
                  <c:numRef>
                    <c:extLst xmlns:c15="http://schemas.microsoft.com/office/drawing/2012/chart">
                      <c:ext xmlns:c15="http://schemas.microsoft.com/office/drawing/2012/chart" uri="{02D57815-91ED-43cb-92C2-25804820EDAC}">
                        <c15:formulaRef>
                          <c15:sqref>'Manila Summary'!$D$2:$H$2</c15:sqref>
                        </c15:formulaRef>
                      </c:ext>
                    </c:extLst>
                    <c:numCache>
                      <c:formatCode>[$-409]mmm\-yy;@</c:formatCode>
                      <c:ptCount val="5"/>
                      <c:pt idx="0">
                        <c:v>44866</c:v>
                      </c:pt>
                      <c:pt idx="1">
                        <c:v>44896</c:v>
                      </c:pt>
                      <c:pt idx="2">
                        <c:v>44927</c:v>
                      </c:pt>
                      <c:pt idx="3">
                        <c:v>44958</c:v>
                      </c:pt>
                      <c:pt idx="4">
                        <c:v>44986</c:v>
                      </c:pt>
                    </c:numCache>
                  </c:numRef>
                </c:cat>
                <c:val>
                  <c:numRef>
                    <c:extLst xmlns:c15="http://schemas.microsoft.com/office/drawing/2012/chart">
                      <c:ext xmlns:c15="http://schemas.microsoft.com/office/drawing/2012/chart" uri="{02D57815-91ED-43cb-92C2-25804820EDAC}">
                        <c15:formulaRef>
                          <c15:sqref>'Manila Summary'!$D$6:$H$6</c15:sqref>
                        </c15:formulaRef>
                      </c:ext>
                    </c:extLst>
                    <c:numCache>
                      <c:formatCode>0</c:formatCode>
                      <c:ptCount val="5"/>
                      <c:pt idx="0">
                        <c:v>87.8</c:v>
                      </c:pt>
                      <c:pt idx="1">
                        <c:v>71.2</c:v>
                      </c:pt>
                      <c:pt idx="2">
                        <c:v>121.8</c:v>
                      </c:pt>
                      <c:pt idx="3">
                        <c:v>116.4</c:v>
                      </c:pt>
                      <c:pt idx="4">
                        <c:v>52.25</c:v>
                      </c:pt>
                    </c:numCache>
                  </c:numRef>
                </c:val>
                <c:extLst xmlns:c15="http://schemas.microsoft.com/office/drawing/2012/chart">
                  <c:ext xmlns:c16="http://schemas.microsoft.com/office/drawing/2014/chart" uri="{C3380CC4-5D6E-409C-BE32-E72D297353CC}">
                    <c16:uniqueId val="{00000006-C394-44A0-8E66-38AB0922D6DE}"/>
                  </c:ext>
                </c:extLst>
              </c15:ser>
            </c15:filteredBarSeries>
            <c15:filteredBarSeries>
              <c15:ser>
                <c:idx val="5"/>
                <c:order val="5"/>
                <c:tx>
                  <c:strRef>
                    <c:extLst xmlns:c15="http://schemas.microsoft.com/office/drawing/2012/chart">
                      <c:ext xmlns:c15="http://schemas.microsoft.com/office/drawing/2012/chart" uri="{02D57815-91ED-43cb-92C2-25804820EDAC}">
                        <c15:formulaRef>
                          <c15:sqref>'Manila Summary'!$C$8</c15:sqref>
                        </c15:formulaRef>
                      </c:ext>
                    </c:extLst>
                    <c:strCache>
                      <c:ptCount val="1"/>
                      <c:pt idx="0">
                        <c:v>Average Chats Handled</c:v>
                      </c:pt>
                    </c:strCache>
                  </c:strRef>
                </c:tx>
                <c:spPr>
                  <a:solidFill>
                    <a:schemeClr val="accent6"/>
                  </a:solidFill>
                  <a:ln>
                    <a:noFill/>
                  </a:ln>
                  <a:effectLst/>
                </c:spPr>
                <c:invertIfNegative val="0"/>
                <c:cat>
                  <c:numRef>
                    <c:extLst xmlns:c15="http://schemas.microsoft.com/office/drawing/2012/chart">
                      <c:ext xmlns:c15="http://schemas.microsoft.com/office/drawing/2012/chart" uri="{02D57815-91ED-43cb-92C2-25804820EDAC}">
                        <c15:formulaRef>
                          <c15:sqref>'Manila Summary'!$D$2:$H$2</c15:sqref>
                        </c15:formulaRef>
                      </c:ext>
                    </c:extLst>
                    <c:numCache>
                      <c:formatCode>[$-409]mmm\-yy;@</c:formatCode>
                      <c:ptCount val="5"/>
                      <c:pt idx="0">
                        <c:v>44866</c:v>
                      </c:pt>
                      <c:pt idx="1">
                        <c:v>44896</c:v>
                      </c:pt>
                      <c:pt idx="2">
                        <c:v>44927</c:v>
                      </c:pt>
                      <c:pt idx="3">
                        <c:v>44958</c:v>
                      </c:pt>
                      <c:pt idx="4">
                        <c:v>44986</c:v>
                      </c:pt>
                    </c:numCache>
                  </c:numRef>
                </c:cat>
                <c:val>
                  <c:numRef>
                    <c:extLst xmlns:c15="http://schemas.microsoft.com/office/drawing/2012/chart">
                      <c:ext xmlns:c15="http://schemas.microsoft.com/office/drawing/2012/chart" uri="{02D57815-91ED-43cb-92C2-25804820EDAC}">
                        <c15:formulaRef>
                          <c15:sqref>'Manila Summary'!$D$8:$H$8</c15:sqref>
                        </c15:formulaRef>
                      </c:ext>
                    </c:extLst>
                    <c:numCache>
                      <c:formatCode>0</c:formatCode>
                      <c:ptCount val="5"/>
                      <c:pt idx="0">
                        <c:v>53.2</c:v>
                      </c:pt>
                      <c:pt idx="1">
                        <c:v>61</c:v>
                      </c:pt>
                      <c:pt idx="2">
                        <c:v>11.6</c:v>
                      </c:pt>
                      <c:pt idx="3">
                        <c:v>5.4</c:v>
                      </c:pt>
                      <c:pt idx="4">
                        <c:v>1.75</c:v>
                      </c:pt>
                    </c:numCache>
                  </c:numRef>
                </c:val>
                <c:extLst xmlns:c15="http://schemas.microsoft.com/office/drawing/2012/chart">
                  <c:ext xmlns:c16="http://schemas.microsoft.com/office/drawing/2014/chart" uri="{C3380CC4-5D6E-409C-BE32-E72D297353CC}">
                    <c16:uniqueId val="{00000007-C394-44A0-8E66-38AB0922D6DE}"/>
                  </c:ext>
                </c:extLst>
              </c15:ser>
            </c15:filteredBarSeries>
            <c15:filteredBarSeries>
              <c15:ser>
                <c:idx val="7"/>
                <c:order val="7"/>
                <c:tx>
                  <c:strRef>
                    <c:extLst xmlns:c15="http://schemas.microsoft.com/office/drawing/2012/chart">
                      <c:ext xmlns:c15="http://schemas.microsoft.com/office/drawing/2012/chart" uri="{02D57815-91ED-43cb-92C2-25804820EDAC}">
                        <c15:formulaRef>
                          <c15:sqref>'Manila Summary'!$C$12</c15:sqref>
                        </c15:formulaRef>
                      </c:ext>
                    </c:extLst>
                    <c:strCache>
                      <c:ptCount val="1"/>
                      <c:pt idx="0">
                        <c:v>Staffed Agents (excl mgmt)</c:v>
                      </c:pt>
                    </c:strCache>
                  </c:strRef>
                </c:tx>
                <c:spPr>
                  <a:solidFill>
                    <a:schemeClr val="accent2">
                      <a:lumMod val="60000"/>
                    </a:schemeClr>
                  </a:solidFill>
                  <a:ln>
                    <a:noFill/>
                  </a:ln>
                  <a:effectLst/>
                </c:spPr>
                <c:invertIfNegative val="0"/>
                <c:cat>
                  <c:numRef>
                    <c:extLst xmlns:c15="http://schemas.microsoft.com/office/drawing/2012/chart">
                      <c:ext xmlns:c15="http://schemas.microsoft.com/office/drawing/2012/chart" uri="{02D57815-91ED-43cb-92C2-25804820EDAC}">
                        <c15:formulaRef>
                          <c15:sqref>'Manila Summary'!$D$2:$H$2</c15:sqref>
                        </c15:formulaRef>
                      </c:ext>
                    </c:extLst>
                    <c:numCache>
                      <c:formatCode>[$-409]mmm\-yy;@</c:formatCode>
                      <c:ptCount val="5"/>
                      <c:pt idx="0">
                        <c:v>44866</c:v>
                      </c:pt>
                      <c:pt idx="1">
                        <c:v>44896</c:v>
                      </c:pt>
                      <c:pt idx="2">
                        <c:v>44927</c:v>
                      </c:pt>
                      <c:pt idx="3">
                        <c:v>44958</c:v>
                      </c:pt>
                      <c:pt idx="4">
                        <c:v>44986</c:v>
                      </c:pt>
                    </c:numCache>
                  </c:numRef>
                </c:cat>
                <c:val>
                  <c:numRef>
                    <c:extLst xmlns:c15="http://schemas.microsoft.com/office/drawing/2012/chart">
                      <c:ext xmlns:c15="http://schemas.microsoft.com/office/drawing/2012/chart" uri="{02D57815-91ED-43cb-92C2-25804820EDAC}">
                        <c15:formulaRef>
                          <c15:sqref>'Manila Summary'!$D$12:$H$12</c15:sqref>
                        </c15:formulaRef>
                      </c:ext>
                    </c:extLst>
                    <c:numCache>
                      <c:formatCode>0</c:formatCode>
                      <c:ptCount val="5"/>
                      <c:pt idx="0">
                        <c:v>5</c:v>
                      </c:pt>
                      <c:pt idx="1">
                        <c:v>5</c:v>
                      </c:pt>
                      <c:pt idx="2">
                        <c:v>5</c:v>
                      </c:pt>
                      <c:pt idx="3">
                        <c:v>5</c:v>
                      </c:pt>
                      <c:pt idx="4">
                        <c:v>4</c:v>
                      </c:pt>
                    </c:numCache>
                  </c:numRef>
                </c:val>
                <c:extLst xmlns:c15="http://schemas.microsoft.com/office/drawing/2012/chart">
                  <c:ext xmlns:c16="http://schemas.microsoft.com/office/drawing/2014/chart" uri="{C3380CC4-5D6E-409C-BE32-E72D297353CC}">
                    <c16:uniqueId val="{00000008-C394-44A0-8E66-38AB0922D6DE}"/>
                  </c:ext>
                </c:extLst>
              </c15:ser>
            </c15:filteredBarSeries>
          </c:ext>
        </c:extLst>
      </c:barChart>
      <c:lineChart>
        <c:grouping val="standard"/>
        <c:varyColors val="0"/>
        <c:ser>
          <c:idx val="6"/>
          <c:order val="6"/>
          <c:tx>
            <c:strRef>
              <c:f>'Manila Summary'!$C$11</c:f>
              <c:strCache>
                <c:ptCount val="1"/>
                <c:pt idx="0">
                  <c:v>CSAT Score</c:v>
                </c:pt>
              </c:strCache>
            </c:strRef>
          </c:tx>
          <c:spPr>
            <a:ln w="28575" cap="rnd">
              <a:solidFill>
                <a:schemeClr val="accent1">
                  <a:lumMod val="60000"/>
                </a:schemeClr>
              </a:solidFill>
              <a:round/>
            </a:ln>
            <a:effectLst/>
          </c:spPr>
          <c:marker>
            <c:symbol val="none"/>
          </c:marker>
          <c:dLbls>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394-44A0-8E66-38AB0922D6DE}"/>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'Manila Summary'!$D$2:$H$2</c:f>
              <c:numCache>
                <c:formatCode>[$-409]mmm\-yy;@</c:formatCode>
                <c:ptCount val="5"/>
                <c:pt idx="0">
                  <c:v>44866</c:v>
                </c:pt>
                <c:pt idx="1">
                  <c:v>44896</c:v>
                </c:pt>
                <c:pt idx="2">
                  <c:v>44927</c:v>
                </c:pt>
                <c:pt idx="3">
                  <c:v>44958</c:v>
                </c:pt>
                <c:pt idx="4">
                  <c:v>44986</c:v>
                </c:pt>
              </c:numCache>
            </c:numRef>
          </c:cat>
          <c:val>
            <c:numRef>
              <c:f>'Manila Summary'!$D$11:$H$11</c:f>
              <c:numCache>
                <c:formatCode>0%</c:formatCode>
                <c:ptCount val="5"/>
                <c:pt idx="0">
                  <c:v>0.9726027397260274</c:v>
                </c:pt>
                <c:pt idx="1">
                  <c:v>0.971830985915493</c:v>
                </c:pt>
                <c:pt idx="2">
                  <c:v>0.91666666666666663</c:v>
                </c:pt>
                <c:pt idx="3">
                  <c:v>0.9285714285714286</c:v>
                </c:pt>
                <c:pt idx="4">
                  <c:v>0.8</c:v>
                </c:pt>
              </c:numCache>
            </c:numRef>
          </c:val>
          <c:smooth val="0"/>
          <c:extLst>
            <c:ext xmlns:c16="http://schemas.microsoft.com/office/drawing/2014/chart" uri="{C3380CC4-5D6E-409C-BE32-E72D297353CC}">
              <c16:uniqueId val="{00000004-C394-44A0-8E66-38AB0922D6DE}"/>
            </c:ext>
          </c:extLst>
        </c:ser>
        <c:dLbls>
          <c:showLegendKey val="0"/>
          <c:showVal val="0"/>
          <c:showCatName val="0"/>
          <c:showSerName val="0"/>
          <c:showPercent val="0"/>
          <c:showBubbleSize val="0"/>
        </c:dLbls>
        <c:marker val="1"/>
        <c:smooth val="0"/>
        <c:axId val="306163680"/>
        <c:axId val="152244144"/>
      </c:lineChart>
      <c:dateAx>
        <c:axId val="585460816"/>
        <c:scaling>
          <c:orientation val="minMax"/>
        </c:scaling>
        <c:delete val="0"/>
        <c:axPos val="b"/>
        <c:numFmt formatCode="[$-409]mmm\-yy;@" sourceLinked="1"/>
        <c:majorTickMark val="out"/>
        <c:minorTickMark val="none"/>
        <c:tickLblPos val="nextTo"/>
        <c:spPr>
          <a:noFill/>
          <a:ln w="9525" cap="flat" cmpd="sng" algn="ctr">
            <a:solidFill>
              <a:schemeClr val="tx1">
                <a:lumMod val="15000"/>
                <a:lumOff val="85000"/>
              </a:schemeClr>
            </a:solidFill>
            <a:round/>
          </a:ln>
          <a:effectLst/>
        </c:spPr>
        <c:txPr>
          <a:bodyPr rot="-234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5453328"/>
        <c:crosses val="autoZero"/>
        <c:auto val="1"/>
        <c:lblOffset val="100"/>
        <c:baseTimeUnit val="months"/>
      </c:dateAx>
      <c:valAx>
        <c:axId val="58545332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5460816"/>
        <c:crosses val="autoZero"/>
        <c:crossBetween val="between"/>
      </c:valAx>
      <c:valAx>
        <c:axId val="152244144"/>
        <c:scaling>
          <c:orientation val="minMax"/>
        </c:scaling>
        <c:delete val="0"/>
        <c:axPos val="r"/>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06163680"/>
        <c:crosses val="max"/>
        <c:crossBetween val="between"/>
      </c:valAx>
      <c:dateAx>
        <c:axId val="306163680"/>
        <c:scaling>
          <c:orientation val="minMax"/>
        </c:scaling>
        <c:delete val="1"/>
        <c:axPos val="b"/>
        <c:numFmt formatCode="[$-409]mmm\-yy;@" sourceLinked="1"/>
        <c:majorTickMark val="out"/>
        <c:minorTickMark val="none"/>
        <c:tickLblPos val="nextTo"/>
        <c:crossAx val="152244144"/>
        <c:crosses val="autoZero"/>
        <c:auto val="1"/>
        <c:lblOffset val="100"/>
        <c:baseTimeUnit val="months"/>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ysClr val="windowText" lastClr="000000"/>
      </a:solidFill>
      <a:round/>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1"/>
          <c:order val="0"/>
          <c:tx>
            <c:strRef>
              <c:f>'Belgrade Summary'!$C$3</c:f>
              <c:strCache>
                <c:ptCount val="1"/>
                <c:pt idx="0">
                  <c:v>Total Public Comment</c:v>
                </c:pt>
              </c:strCache>
            </c:strRef>
          </c:tx>
          <c:spPr>
            <a:solidFill>
              <a:schemeClr val="accent3"/>
            </a:solidFill>
            <a:ln>
              <a:noFill/>
            </a:ln>
            <a:effectLst/>
          </c:spPr>
          <c:invertIfNegative val="0"/>
          <c:cat>
            <c:numRef>
              <c:f>'Belgrade Summary'!$D$2:$H$2</c:f>
              <c:numCache>
                <c:formatCode>[$-409]mmm\-yy;@</c:formatCode>
                <c:ptCount val="5"/>
                <c:pt idx="0">
                  <c:v>44866</c:v>
                </c:pt>
                <c:pt idx="1">
                  <c:v>44896</c:v>
                </c:pt>
                <c:pt idx="2">
                  <c:v>44927</c:v>
                </c:pt>
                <c:pt idx="3">
                  <c:v>44958</c:v>
                </c:pt>
                <c:pt idx="4">
                  <c:v>44986</c:v>
                </c:pt>
              </c:numCache>
            </c:numRef>
          </c:cat>
          <c:val>
            <c:numRef>
              <c:f>'Belgrade Summary'!$D$3:$H$3</c:f>
              <c:numCache>
                <c:formatCode>0</c:formatCode>
                <c:ptCount val="5"/>
                <c:pt idx="0">
                  <c:v>1532</c:v>
                </c:pt>
                <c:pt idx="1">
                  <c:v>1833</c:v>
                </c:pt>
                <c:pt idx="2">
                  <c:v>2043</c:v>
                </c:pt>
                <c:pt idx="3">
                  <c:v>1659</c:v>
                </c:pt>
                <c:pt idx="4">
                  <c:v>2032</c:v>
                </c:pt>
              </c:numCache>
            </c:numRef>
          </c:val>
          <c:extLst>
            <c:ext xmlns:c16="http://schemas.microsoft.com/office/drawing/2014/chart" uri="{C3380CC4-5D6E-409C-BE32-E72D297353CC}">
              <c16:uniqueId val="{00000000-3D8B-48AE-B88F-98D772B1ED51}"/>
            </c:ext>
          </c:extLst>
        </c:ser>
        <c:ser>
          <c:idx val="2"/>
          <c:order val="1"/>
          <c:tx>
            <c:strRef>
              <c:f>'Belgrade Summary'!$C$5</c:f>
              <c:strCache>
                <c:ptCount val="1"/>
                <c:pt idx="0">
                  <c:v>Total Internal Comment</c:v>
                </c:pt>
              </c:strCache>
            </c:strRef>
          </c:tx>
          <c:spPr>
            <a:solidFill>
              <a:schemeClr val="accent5"/>
            </a:solidFill>
            <a:ln>
              <a:noFill/>
            </a:ln>
            <a:effectLst/>
          </c:spPr>
          <c:invertIfNegative val="0"/>
          <c:cat>
            <c:numRef>
              <c:f>'Belgrade Summary'!$D$2:$H$2</c:f>
              <c:numCache>
                <c:formatCode>[$-409]mmm\-yy;@</c:formatCode>
                <c:ptCount val="5"/>
                <c:pt idx="0">
                  <c:v>44866</c:v>
                </c:pt>
                <c:pt idx="1">
                  <c:v>44896</c:v>
                </c:pt>
                <c:pt idx="2">
                  <c:v>44927</c:v>
                </c:pt>
                <c:pt idx="3">
                  <c:v>44958</c:v>
                </c:pt>
                <c:pt idx="4">
                  <c:v>44986</c:v>
                </c:pt>
              </c:numCache>
            </c:numRef>
          </c:cat>
          <c:val>
            <c:numRef>
              <c:f>'Belgrade Summary'!$D$5:$H$5</c:f>
              <c:numCache>
                <c:formatCode>0</c:formatCode>
                <c:ptCount val="5"/>
                <c:pt idx="0">
                  <c:v>998</c:v>
                </c:pt>
                <c:pt idx="1">
                  <c:v>1124</c:v>
                </c:pt>
                <c:pt idx="2">
                  <c:v>953</c:v>
                </c:pt>
                <c:pt idx="3">
                  <c:v>923</c:v>
                </c:pt>
                <c:pt idx="4">
                  <c:v>1005</c:v>
                </c:pt>
              </c:numCache>
            </c:numRef>
          </c:val>
          <c:extLst>
            <c:ext xmlns:c16="http://schemas.microsoft.com/office/drawing/2014/chart" uri="{C3380CC4-5D6E-409C-BE32-E72D297353CC}">
              <c16:uniqueId val="{00000001-3D8B-48AE-B88F-98D772B1ED51}"/>
            </c:ext>
          </c:extLst>
        </c:ser>
        <c:ser>
          <c:idx val="3"/>
          <c:order val="2"/>
          <c:tx>
            <c:strRef>
              <c:f>'Belgrade Summary'!$C$7</c:f>
              <c:strCache>
                <c:ptCount val="1"/>
                <c:pt idx="0">
                  <c:v>Total Chats Handled</c:v>
                </c:pt>
              </c:strCache>
            </c:strRef>
          </c:tx>
          <c:spPr>
            <a:solidFill>
              <a:schemeClr val="accent1">
                <a:lumMod val="60000"/>
              </a:schemeClr>
            </a:solidFill>
            <a:ln>
              <a:noFill/>
            </a:ln>
            <a:effectLst/>
          </c:spPr>
          <c:invertIfNegative val="0"/>
          <c:cat>
            <c:numRef>
              <c:f>'Belgrade Summary'!$D$2:$H$2</c:f>
              <c:numCache>
                <c:formatCode>[$-409]mmm\-yy;@</c:formatCode>
                <c:ptCount val="5"/>
                <c:pt idx="0">
                  <c:v>44866</c:v>
                </c:pt>
                <c:pt idx="1">
                  <c:v>44896</c:v>
                </c:pt>
                <c:pt idx="2">
                  <c:v>44927</c:v>
                </c:pt>
                <c:pt idx="3">
                  <c:v>44958</c:v>
                </c:pt>
                <c:pt idx="4">
                  <c:v>44986</c:v>
                </c:pt>
              </c:numCache>
            </c:numRef>
          </c:cat>
          <c:val>
            <c:numRef>
              <c:f>'Belgrade Summary'!$D$7:$H$7</c:f>
              <c:numCache>
                <c:formatCode>0</c:formatCode>
                <c:ptCount val="5"/>
                <c:pt idx="0">
                  <c:v>260</c:v>
                </c:pt>
                <c:pt idx="1">
                  <c:v>272</c:v>
                </c:pt>
                <c:pt idx="2">
                  <c:v>79</c:v>
                </c:pt>
                <c:pt idx="3">
                  <c:v>32</c:v>
                </c:pt>
                <c:pt idx="4">
                  <c:v>23</c:v>
                </c:pt>
              </c:numCache>
            </c:numRef>
          </c:val>
          <c:extLst>
            <c:ext xmlns:c16="http://schemas.microsoft.com/office/drawing/2014/chart" uri="{C3380CC4-5D6E-409C-BE32-E72D297353CC}">
              <c16:uniqueId val="{00000002-3D8B-48AE-B88F-98D772B1ED51}"/>
            </c:ext>
          </c:extLst>
        </c:ser>
        <c:dLbls>
          <c:showLegendKey val="0"/>
          <c:showVal val="0"/>
          <c:showCatName val="0"/>
          <c:showSerName val="0"/>
          <c:showPercent val="0"/>
          <c:showBubbleSize val="0"/>
        </c:dLbls>
        <c:gapWidth val="219"/>
        <c:axId val="1979020032"/>
        <c:axId val="1979021696"/>
      </c:barChart>
      <c:lineChart>
        <c:grouping val="standard"/>
        <c:varyColors val="0"/>
        <c:ser>
          <c:idx val="4"/>
          <c:order val="3"/>
          <c:tx>
            <c:strRef>
              <c:f>'Belgrade Summary'!$C$9</c:f>
              <c:strCache>
                <c:ptCount val="1"/>
                <c:pt idx="0">
                  <c:v>CSAT Score</c:v>
                </c:pt>
              </c:strCache>
            </c:strRef>
          </c:tx>
          <c:spPr>
            <a:ln w="28575" cap="rnd">
              <a:solidFill>
                <a:schemeClr val="accent3">
                  <a:lumMod val="60000"/>
                </a:schemeClr>
              </a:solidFill>
              <a:round/>
            </a:ln>
            <a:effectLst/>
          </c:spPr>
          <c:marker>
            <c:symbol val="none"/>
          </c:marker>
          <c:dLbls>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D8B-48AE-B88F-98D772B1ED51}"/>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'Belgrade Summary'!$D$2:$H$2</c:f>
              <c:numCache>
                <c:formatCode>[$-409]mmm\-yy;@</c:formatCode>
                <c:ptCount val="5"/>
                <c:pt idx="0">
                  <c:v>44866</c:v>
                </c:pt>
                <c:pt idx="1">
                  <c:v>44896</c:v>
                </c:pt>
                <c:pt idx="2">
                  <c:v>44927</c:v>
                </c:pt>
                <c:pt idx="3">
                  <c:v>44958</c:v>
                </c:pt>
                <c:pt idx="4">
                  <c:v>44986</c:v>
                </c:pt>
              </c:numCache>
            </c:numRef>
          </c:cat>
          <c:val>
            <c:numRef>
              <c:f>'Belgrade Summary'!$D$9:$H$9</c:f>
              <c:numCache>
                <c:formatCode>0%</c:formatCode>
                <c:ptCount val="5"/>
                <c:pt idx="0">
                  <c:v>0.95789473684210524</c:v>
                </c:pt>
                <c:pt idx="1">
                  <c:v>0.91</c:v>
                </c:pt>
                <c:pt idx="2">
                  <c:v>0.90476190476190477</c:v>
                </c:pt>
                <c:pt idx="3">
                  <c:v>0.9375</c:v>
                </c:pt>
                <c:pt idx="4">
                  <c:v>0.875</c:v>
                </c:pt>
              </c:numCache>
            </c:numRef>
          </c:val>
          <c:smooth val="0"/>
          <c:extLst>
            <c:ext xmlns:c16="http://schemas.microsoft.com/office/drawing/2014/chart" uri="{C3380CC4-5D6E-409C-BE32-E72D297353CC}">
              <c16:uniqueId val="{00000004-3D8B-48AE-B88F-98D772B1ED51}"/>
            </c:ext>
          </c:extLst>
        </c:ser>
        <c:dLbls>
          <c:showLegendKey val="0"/>
          <c:showVal val="0"/>
          <c:showCatName val="0"/>
          <c:showSerName val="0"/>
          <c:showPercent val="0"/>
          <c:showBubbleSize val="0"/>
        </c:dLbls>
        <c:marker val="1"/>
        <c:smooth val="0"/>
        <c:axId val="2115867648"/>
        <c:axId val="2115866816"/>
      </c:lineChart>
      <c:dateAx>
        <c:axId val="1979020032"/>
        <c:scaling>
          <c:orientation val="minMax"/>
        </c:scaling>
        <c:delete val="0"/>
        <c:axPos val="b"/>
        <c:numFmt formatCode="[$-409]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79021696"/>
        <c:crosses val="autoZero"/>
        <c:auto val="1"/>
        <c:lblOffset val="100"/>
        <c:baseTimeUnit val="months"/>
      </c:dateAx>
      <c:valAx>
        <c:axId val="197902169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79020032"/>
        <c:crosses val="autoZero"/>
        <c:crossBetween val="between"/>
      </c:valAx>
      <c:valAx>
        <c:axId val="2115866816"/>
        <c:scaling>
          <c:orientation val="minMax"/>
        </c:scaling>
        <c:delete val="0"/>
        <c:axPos val="r"/>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15867648"/>
        <c:crosses val="max"/>
        <c:crossBetween val="between"/>
      </c:valAx>
      <c:dateAx>
        <c:axId val="2115867648"/>
        <c:scaling>
          <c:orientation val="minMax"/>
        </c:scaling>
        <c:delete val="1"/>
        <c:axPos val="b"/>
        <c:numFmt formatCode="[$-409]mmm\-yy;@" sourceLinked="1"/>
        <c:majorTickMark val="out"/>
        <c:minorTickMark val="none"/>
        <c:tickLblPos val="nextTo"/>
        <c:crossAx val="2115866816"/>
        <c:crosses val="autoZero"/>
        <c:auto val="1"/>
        <c:lblOffset val="100"/>
        <c:baseTimeUnit val="months"/>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ysClr val="windowText" lastClr="000000"/>
      </a:solidFill>
      <a:round/>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'US Summary'!$C$3</c:f>
              <c:strCache>
                <c:ptCount val="1"/>
                <c:pt idx="0">
                  <c:v>Total Public Comment</c:v>
                </c:pt>
              </c:strCache>
            </c:strRef>
          </c:tx>
          <c:spPr>
            <a:solidFill>
              <a:schemeClr val="accent1"/>
            </a:solidFill>
            <a:ln>
              <a:noFill/>
            </a:ln>
            <a:effectLst/>
          </c:spPr>
          <c:invertIfNegative val="0"/>
          <c:cat>
            <c:numRef>
              <c:f>'US Summary'!$D$2:$H$2</c:f>
              <c:numCache>
                <c:formatCode>[$-409]mmm\-yy;@</c:formatCode>
                <c:ptCount val="5"/>
                <c:pt idx="0">
                  <c:v>44866</c:v>
                </c:pt>
                <c:pt idx="1">
                  <c:v>44896</c:v>
                </c:pt>
                <c:pt idx="2">
                  <c:v>44927</c:v>
                </c:pt>
                <c:pt idx="3">
                  <c:v>44958</c:v>
                </c:pt>
                <c:pt idx="4">
                  <c:v>44986</c:v>
                </c:pt>
              </c:numCache>
            </c:numRef>
          </c:cat>
          <c:val>
            <c:numRef>
              <c:f>'US Summary'!$D$3:$H$3</c:f>
              <c:numCache>
                <c:formatCode>0</c:formatCode>
                <c:ptCount val="5"/>
                <c:pt idx="0">
                  <c:v>174</c:v>
                </c:pt>
                <c:pt idx="1">
                  <c:v>170</c:v>
                </c:pt>
                <c:pt idx="2">
                  <c:v>129</c:v>
                </c:pt>
                <c:pt idx="3">
                  <c:v>138</c:v>
                </c:pt>
                <c:pt idx="4">
                  <c:v>180</c:v>
                </c:pt>
              </c:numCache>
            </c:numRef>
          </c:val>
          <c:extLst>
            <c:ext xmlns:c16="http://schemas.microsoft.com/office/drawing/2014/chart" uri="{C3380CC4-5D6E-409C-BE32-E72D297353CC}">
              <c16:uniqueId val="{00000000-7713-4540-BCC1-82B471AD9F11}"/>
            </c:ext>
          </c:extLst>
        </c:ser>
        <c:ser>
          <c:idx val="1"/>
          <c:order val="1"/>
          <c:tx>
            <c:strRef>
              <c:f>'US Summary'!$C$5</c:f>
              <c:strCache>
                <c:ptCount val="1"/>
                <c:pt idx="0">
                  <c:v>Total Internal Comment</c:v>
                </c:pt>
              </c:strCache>
            </c:strRef>
          </c:tx>
          <c:spPr>
            <a:solidFill>
              <a:schemeClr val="accent3"/>
            </a:solidFill>
            <a:ln>
              <a:noFill/>
            </a:ln>
            <a:effectLst/>
          </c:spPr>
          <c:invertIfNegative val="0"/>
          <c:cat>
            <c:numRef>
              <c:f>'US Summary'!$D$2:$H$2</c:f>
              <c:numCache>
                <c:formatCode>[$-409]mmm\-yy;@</c:formatCode>
                <c:ptCount val="5"/>
                <c:pt idx="0">
                  <c:v>44866</c:v>
                </c:pt>
                <c:pt idx="1">
                  <c:v>44896</c:v>
                </c:pt>
                <c:pt idx="2">
                  <c:v>44927</c:v>
                </c:pt>
                <c:pt idx="3">
                  <c:v>44958</c:v>
                </c:pt>
                <c:pt idx="4">
                  <c:v>44986</c:v>
                </c:pt>
              </c:numCache>
            </c:numRef>
          </c:cat>
          <c:val>
            <c:numRef>
              <c:f>'US Summary'!$D$5:$H$5</c:f>
              <c:numCache>
                <c:formatCode>0</c:formatCode>
                <c:ptCount val="5"/>
                <c:pt idx="0">
                  <c:v>154</c:v>
                </c:pt>
                <c:pt idx="1">
                  <c:v>105</c:v>
                </c:pt>
                <c:pt idx="2">
                  <c:v>105</c:v>
                </c:pt>
                <c:pt idx="3">
                  <c:v>140</c:v>
                </c:pt>
                <c:pt idx="4">
                  <c:v>114</c:v>
                </c:pt>
              </c:numCache>
            </c:numRef>
          </c:val>
          <c:extLst>
            <c:ext xmlns:c16="http://schemas.microsoft.com/office/drawing/2014/chart" uri="{C3380CC4-5D6E-409C-BE32-E72D297353CC}">
              <c16:uniqueId val="{00000001-7713-4540-BCC1-82B471AD9F11}"/>
            </c:ext>
          </c:extLst>
        </c:ser>
        <c:ser>
          <c:idx val="2"/>
          <c:order val="2"/>
          <c:tx>
            <c:strRef>
              <c:f>'US Summary'!$C$7</c:f>
              <c:strCache>
                <c:ptCount val="1"/>
                <c:pt idx="0">
                  <c:v>Total Chats Handled</c:v>
                </c:pt>
              </c:strCache>
            </c:strRef>
          </c:tx>
          <c:spPr>
            <a:solidFill>
              <a:schemeClr val="accent5"/>
            </a:solidFill>
            <a:ln>
              <a:noFill/>
            </a:ln>
            <a:effectLst/>
          </c:spPr>
          <c:invertIfNegative val="0"/>
          <c:cat>
            <c:numRef>
              <c:f>'US Summary'!$D$2:$H$2</c:f>
              <c:numCache>
                <c:formatCode>[$-409]mmm\-yy;@</c:formatCode>
                <c:ptCount val="5"/>
                <c:pt idx="0">
                  <c:v>44866</c:v>
                </c:pt>
                <c:pt idx="1">
                  <c:v>44896</c:v>
                </c:pt>
                <c:pt idx="2">
                  <c:v>44927</c:v>
                </c:pt>
                <c:pt idx="3">
                  <c:v>44958</c:v>
                </c:pt>
                <c:pt idx="4">
                  <c:v>44986</c:v>
                </c:pt>
              </c:numCache>
            </c:numRef>
          </c:cat>
          <c:val>
            <c:numRef>
              <c:f>'US Summary'!$D$7:$H$7</c:f>
              <c:numCache>
                <c:formatCode>0</c:formatCode>
                <c:ptCount val="5"/>
                <c:pt idx="0">
                  <c:v>308</c:v>
                </c:pt>
                <c:pt idx="1">
                  <c:v>289</c:v>
                </c:pt>
                <c:pt idx="2">
                  <c:v>96</c:v>
                </c:pt>
                <c:pt idx="3">
                  <c:v>44</c:v>
                </c:pt>
                <c:pt idx="4">
                  <c:v>36</c:v>
                </c:pt>
              </c:numCache>
            </c:numRef>
          </c:val>
          <c:extLst>
            <c:ext xmlns:c16="http://schemas.microsoft.com/office/drawing/2014/chart" uri="{C3380CC4-5D6E-409C-BE32-E72D297353CC}">
              <c16:uniqueId val="{00000002-7713-4540-BCC1-82B471AD9F11}"/>
            </c:ext>
          </c:extLst>
        </c:ser>
        <c:dLbls>
          <c:showLegendKey val="0"/>
          <c:showVal val="0"/>
          <c:showCatName val="0"/>
          <c:showSerName val="0"/>
          <c:showPercent val="0"/>
          <c:showBubbleSize val="0"/>
        </c:dLbls>
        <c:gapWidth val="150"/>
        <c:axId val="1494869536"/>
        <c:axId val="1494865792"/>
      </c:barChart>
      <c:lineChart>
        <c:grouping val="standard"/>
        <c:varyColors val="0"/>
        <c:ser>
          <c:idx val="3"/>
          <c:order val="3"/>
          <c:tx>
            <c:strRef>
              <c:f>'US Summary'!$C$9</c:f>
              <c:strCache>
                <c:ptCount val="1"/>
                <c:pt idx="0">
                  <c:v>CSAT Score</c:v>
                </c:pt>
              </c:strCache>
            </c:strRef>
          </c:tx>
          <c:spPr>
            <a:ln w="28575" cap="rnd">
              <a:solidFill>
                <a:schemeClr val="accent1">
                  <a:lumMod val="60000"/>
                </a:schemeClr>
              </a:solidFill>
              <a:round/>
            </a:ln>
            <a:effectLst/>
          </c:spPr>
          <c:marker>
            <c:symbol val="none"/>
          </c:marker>
          <c:dLbls>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713-4540-BCC1-82B471AD9F11}"/>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'US Summary'!$D$2:$H$2</c:f>
              <c:numCache>
                <c:formatCode>[$-409]mmm\-yy;@</c:formatCode>
                <c:ptCount val="5"/>
                <c:pt idx="0">
                  <c:v>44866</c:v>
                </c:pt>
                <c:pt idx="1">
                  <c:v>44896</c:v>
                </c:pt>
                <c:pt idx="2">
                  <c:v>44927</c:v>
                </c:pt>
                <c:pt idx="3">
                  <c:v>44958</c:v>
                </c:pt>
                <c:pt idx="4">
                  <c:v>44986</c:v>
                </c:pt>
              </c:numCache>
            </c:numRef>
          </c:cat>
          <c:val>
            <c:numRef>
              <c:f>'US Summary'!$D$9:$H$9</c:f>
              <c:numCache>
                <c:formatCode>0%</c:formatCode>
                <c:ptCount val="5"/>
                <c:pt idx="0">
                  <c:v>0.96385542168674698</c:v>
                </c:pt>
                <c:pt idx="1">
                  <c:v>0.94285714285714284</c:v>
                </c:pt>
                <c:pt idx="2">
                  <c:v>0.9285714285714286</c:v>
                </c:pt>
                <c:pt idx="3">
                  <c:v>1</c:v>
                </c:pt>
                <c:pt idx="4">
                  <c:v>0.88888888888888884</c:v>
                </c:pt>
              </c:numCache>
            </c:numRef>
          </c:val>
          <c:smooth val="0"/>
          <c:extLst>
            <c:ext xmlns:c16="http://schemas.microsoft.com/office/drawing/2014/chart" uri="{C3380CC4-5D6E-409C-BE32-E72D297353CC}">
              <c16:uniqueId val="{00000004-7713-4540-BCC1-82B471AD9F11}"/>
            </c:ext>
          </c:extLst>
        </c:ser>
        <c:dLbls>
          <c:showLegendKey val="0"/>
          <c:showVal val="0"/>
          <c:showCatName val="0"/>
          <c:showSerName val="0"/>
          <c:showPercent val="0"/>
          <c:showBubbleSize val="0"/>
        </c:dLbls>
        <c:marker val="1"/>
        <c:smooth val="0"/>
        <c:axId val="1494872032"/>
        <c:axId val="1494870368"/>
      </c:lineChart>
      <c:dateAx>
        <c:axId val="1494869536"/>
        <c:scaling>
          <c:orientation val="minMax"/>
        </c:scaling>
        <c:delete val="0"/>
        <c:axPos val="b"/>
        <c:numFmt formatCode="[$-409]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4865792"/>
        <c:crosses val="autoZero"/>
        <c:auto val="1"/>
        <c:lblOffset val="100"/>
        <c:baseTimeUnit val="months"/>
      </c:dateAx>
      <c:valAx>
        <c:axId val="149486579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4869536"/>
        <c:crosses val="autoZero"/>
        <c:crossBetween val="between"/>
      </c:valAx>
      <c:valAx>
        <c:axId val="1494870368"/>
        <c:scaling>
          <c:orientation val="minMax"/>
        </c:scaling>
        <c:delete val="0"/>
        <c:axPos val="r"/>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4872032"/>
        <c:crosses val="max"/>
        <c:crossBetween val="between"/>
      </c:valAx>
      <c:dateAx>
        <c:axId val="1494872032"/>
        <c:scaling>
          <c:orientation val="minMax"/>
        </c:scaling>
        <c:delete val="1"/>
        <c:axPos val="b"/>
        <c:numFmt formatCode="[$-409]mmm\-yy;@" sourceLinked="1"/>
        <c:majorTickMark val="out"/>
        <c:minorTickMark val="none"/>
        <c:tickLblPos val="nextTo"/>
        <c:crossAx val="1494870368"/>
        <c:crosses val="autoZero"/>
        <c:auto val="1"/>
        <c:lblOffset val="100"/>
        <c:baseTimeUnit val="months"/>
      </c:date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ysClr val="windowText" lastClr="000000"/>
      </a:solidFill>
      <a:round/>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0.svg>
</file>

<file path=ppt/media/image12.svg>
</file>

<file path=ppt/media/image14.svg>
</file>

<file path=ppt/media/image2.png>
</file>

<file path=ppt/media/image3.svg>
</file>

<file path=ppt/media/image4.png>
</file>

<file path=ppt/media/image5.svg>
</file>

<file path=ppt/media/image6.png>
</file>

<file path=ppt/media/image7.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1F84BD-5F25-0E48-8AD2-FAA48F18988F}" type="datetimeFigureOut">
              <a:rPr lang="en-US" smtClean="0"/>
              <a:t>4/6/2023</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93D7FC-1395-3941-A310-BF69276AE069}" type="slidenum">
              <a:rPr lang="en-US" smtClean="0"/>
              <a:t>‹#›</a:t>
            </a:fld>
            <a:endParaRPr lang="en-US" dirty="0"/>
          </a:p>
        </p:txBody>
      </p:sp>
    </p:spTree>
    <p:extLst>
      <p:ext uri="{BB962C8B-B14F-4D97-AF65-F5344CB8AC3E}">
        <p14:creationId xmlns:p14="http://schemas.microsoft.com/office/powerpoint/2010/main" val="236908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81EC68B-4F46-4E85-8406-F7CAA5483795}" type="slidenum">
              <a:rPr lang="en-US" smtClean="0"/>
              <a:t>1</a:t>
            </a:fld>
            <a:endParaRPr lang="en-US"/>
          </a:p>
        </p:txBody>
      </p:sp>
    </p:spTree>
    <p:extLst>
      <p:ext uri="{BB962C8B-B14F-4D97-AF65-F5344CB8AC3E}">
        <p14:creationId xmlns:p14="http://schemas.microsoft.com/office/powerpoint/2010/main" val="33150703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32870594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6027469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81EC68B-4F46-4E85-8406-F7CAA5483795}" type="slidenum">
              <a:rPr lang="en-US" smtClean="0"/>
              <a:t>2</a:t>
            </a:fld>
            <a:endParaRPr lang="en-US"/>
          </a:p>
        </p:txBody>
      </p:sp>
    </p:spTree>
    <p:extLst>
      <p:ext uri="{BB962C8B-B14F-4D97-AF65-F5344CB8AC3E}">
        <p14:creationId xmlns:p14="http://schemas.microsoft.com/office/powerpoint/2010/main" val="1257355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622210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33841911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3126595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24576971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3436351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1784204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E5F855-9D45-4D94-9BB4-EC1659BE77CD}" type="slidenum">
              <a:rPr kumimoji="0" lang="en-US" sz="1200" b="0" i="0" u="none" strike="noStrike" kern="1200" cap="none" spc="0" normalizeH="0" baseline="0" noProof="0" smtClean="0">
                <a:ln>
                  <a:noFill/>
                </a:ln>
                <a:solidFill>
                  <a:prstClr val="black"/>
                </a:solidFill>
                <a:effectLst/>
                <a:uLnTx/>
                <a:uFillTx/>
                <a:latin typeface="Roboto"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Roboto" panose="02000000000000000000" pitchFamily="2" charset="0"/>
              <a:ea typeface="+mn-ea"/>
              <a:cs typeface="+mn-cs"/>
            </a:endParaRPr>
          </a:p>
        </p:txBody>
      </p:sp>
    </p:spTree>
    <p:extLst>
      <p:ext uri="{BB962C8B-B14F-4D97-AF65-F5344CB8AC3E}">
        <p14:creationId xmlns:p14="http://schemas.microsoft.com/office/powerpoint/2010/main" val="38179547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3.xml"/><Relationship Id="rId1" Type="http://schemas.openxmlformats.org/officeDocument/2006/relationships/tags" Target="../tags/tag8.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3.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Presentation Title">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7D41729-662B-4E40-83E6-CA5BDD66172A}"/>
              </a:ext>
            </a:extLst>
          </p:cNvPr>
          <p:cNvGrpSpPr/>
          <p:nvPr userDrawn="1"/>
        </p:nvGrpSpPr>
        <p:grpSpPr>
          <a:xfrm>
            <a:off x="3" y="2447495"/>
            <a:ext cx="4981546" cy="1970160"/>
            <a:chOff x="3" y="2127250"/>
            <a:chExt cx="6582951" cy="2603502"/>
          </a:xfrm>
        </p:grpSpPr>
        <p:pic>
          <p:nvPicPr>
            <p:cNvPr id="11" name="Graphic 10">
              <a:extLst>
                <a:ext uri="{FF2B5EF4-FFF2-40B4-BE49-F238E27FC236}">
                  <a16:creationId xmlns:a16="http://schemas.microsoft.com/office/drawing/2014/main" id="{964A41A9-E862-C143-B46F-22B05FBACA6B}"/>
                </a:ext>
              </a:extLst>
            </p:cNvPr>
            <p:cNvPicPr>
              <a:picLocks noChangeAspect="1"/>
            </p:cNvPicPr>
            <p:nvPr userDrawn="1"/>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l="3074"/>
            <a:stretch/>
          </p:blipFill>
          <p:spPr>
            <a:xfrm>
              <a:off x="3" y="2127250"/>
              <a:ext cx="6582951" cy="2603502"/>
            </a:xfrm>
            <a:prstGeom prst="rect">
              <a:avLst/>
            </a:prstGeom>
          </p:spPr>
        </p:pic>
        <p:pic>
          <p:nvPicPr>
            <p:cNvPr id="12" name="Graphic 11">
              <a:extLst>
                <a:ext uri="{FF2B5EF4-FFF2-40B4-BE49-F238E27FC236}">
                  <a16:creationId xmlns:a16="http://schemas.microsoft.com/office/drawing/2014/main" id="{7C41B62C-0E2B-B241-8686-E01B170E846E}"/>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021639" y="3138075"/>
              <a:ext cx="4330884" cy="575782"/>
            </a:xfrm>
            <a:prstGeom prst="rect">
              <a:avLst/>
            </a:prstGeom>
          </p:spPr>
        </p:pic>
      </p:grpSp>
      <p:sp>
        <p:nvSpPr>
          <p:cNvPr id="2" name="Title 1">
            <a:extLst>
              <a:ext uri="{FF2B5EF4-FFF2-40B4-BE49-F238E27FC236}">
                <a16:creationId xmlns:a16="http://schemas.microsoft.com/office/drawing/2014/main" id="{D1CC586A-9716-6B44-8588-231F64CCD5BF}"/>
              </a:ext>
            </a:extLst>
          </p:cNvPr>
          <p:cNvSpPr>
            <a:spLocks noGrp="1"/>
          </p:cNvSpPr>
          <p:nvPr>
            <p:ph type="ctrTitle" hasCustomPrompt="1"/>
          </p:nvPr>
        </p:nvSpPr>
        <p:spPr>
          <a:xfrm>
            <a:off x="4572001" y="3140631"/>
            <a:ext cx="4436762" cy="369332"/>
          </a:xfrm>
        </p:spPr>
        <p:txBody>
          <a:bodyPr lIns="0" tIns="0" rIns="0" bIns="0" anchor="b"/>
          <a:lstStyle>
            <a:lvl1pPr algn="l">
              <a:defRPr sz="2400"/>
            </a:lvl1pPr>
          </a:lstStyle>
          <a:p>
            <a:r>
              <a:rPr lang="en-US" dirty="0"/>
              <a:t>Presentation Title</a:t>
            </a:r>
          </a:p>
        </p:txBody>
      </p:sp>
      <p:sp>
        <p:nvSpPr>
          <p:cNvPr id="3" name="Subtitle 2">
            <a:extLst>
              <a:ext uri="{FF2B5EF4-FFF2-40B4-BE49-F238E27FC236}">
                <a16:creationId xmlns:a16="http://schemas.microsoft.com/office/drawing/2014/main" id="{88FBA17D-B8C1-A844-917E-D13EA19D2552}"/>
              </a:ext>
            </a:extLst>
          </p:cNvPr>
          <p:cNvSpPr>
            <a:spLocks noGrp="1"/>
          </p:cNvSpPr>
          <p:nvPr>
            <p:ph type="subTitle" idx="1" hasCustomPrompt="1"/>
          </p:nvPr>
        </p:nvSpPr>
        <p:spPr>
          <a:xfrm>
            <a:off x="4572001" y="3509963"/>
            <a:ext cx="4436762" cy="1655762"/>
          </a:xfrm>
        </p:spPr>
        <p:txBody>
          <a:bodyPr lIns="0" tIns="0" rIns="0" bIns="0">
            <a:normAutofit/>
          </a:bodyPr>
          <a:lstStyle>
            <a:lvl1pPr marL="0" indent="0" algn="l">
              <a:buNone/>
              <a:defRPr sz="1200" b="0" i="0">
                <a:latin typeface="Roboto Thin" panose="02000000000000000000" pitchFamily="2" charset="0"/>
                <a:ea typeface="Roboto Thin"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Presentation Detail</a:t>
            </a:r>
          </a:p>
        </p:txBody>
      </p:sp>
      <p:sp>
        <p:nvSpPr>
          <p:cNvPr id="5" name="Footer Placeholder 4">
            <a:extLst>
              <a:ext uri="{FF2B5EF4-FFF2-40B4-BE49-F238E27FC236}">
                <a16:creationId xmlns:a16="http://schemas.microsoft.com/office/drawing/2014/main" id="{264C464D-FDAF-3643-BF5F-A1E5651A370C}"/>
              </a:ext>
            </a:extLst>
          </p:cNvPr>
          <p:cNvSpPr>
            <a:spLocks noGrp="1"/>
          </p:cNvSpPr>
          <p:nvPr>
            <p:ph type="ftr" sz="quarter" idx="11"/>
          </p:nvPr>
        </p:nvSpPr>
        <p:spPr/>
        <p:txBody>
          <a:bodyPr lIns="0" tIns="0" rIns="0" bIns="0"/>
          <a:lstStyle/>
          <a:p>
            <a:r>
              <a:rPr lang="en-US" dirty="0"/>
              <a:t>© StackPath Technologies, LLC. All rights reserved. Proprietary and confidential. Do not duplicate or share without express permission.</a:t>
            </a:r>
          </a:p>
        </p:txBody>
      </p:sp>
    </p:spTree>
    <p:extLst>
      <p:ext uri="{BB962C8B-B14F-4D97-AF65-F5344CB8AC3E}">
        <p14:creationId xmlns:p14="http://schemas.microsoft.com/office/powerpoint/2010/main" val="2527031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NonStandard 4-column">
    <p:spTree>
      <p:nvGrpSpPr>
        <p:cNvPr id="1" name=""/>
        <p:cNvGrpSpPr/>
        <p:nvPr/>
      </p:nvGrpSpPr>
      <p:grpSpPr>
        <a:xfrm>
          <a:off x="0" y="0"/>
          <a:ext cx="0" cy="0"/>
          <a:chOff x="0" y="0"/>
          <a:chExt cx="0" cy="0"/>
        </a:xfrm>
      </p:grpSpPr>
      <p:sp>
        <p:nvSpPr>
          <p:cNvPr id="50" name="Body Level One…"/>
          <p:cNvSpPr txBox="1">
            <a:spLocks noGrp="1"/>
          </p:cNvSpPr>
          <p:nvPr>
            <p:ph type="body" idx="1"/>
          </p:nvPr>
        </p:nvSpPr>
        <p:spPr>
          <a:xfrm>
            <a:off x="476253" y="1778000"/>
            <a:ext cx="7909955" cy="714170"/>
          </a:xfrm>
          <a:prstGeom prst="rect">
            <a:avLst/>
          </a:prstGeom>
        </p:spPr>
        <p:txBody>
          <a:bodyPr numCol="4" spcCol="244134"/>
          <a:lstStyle>
            <a:lvl1pPr marL="47625" marR="47625">
              <a:defRPr sz="825" spc="-24"/>
            </a:lvl1pPr>
            <a:lvl2pPr marL="77932" indent="-77932">
              <a:spcBef>
                <a:spcPts val="375"/>
              </a:spcBef>
              <a:buChar char="•"/>
              <a:defRPr sz="675" spc="-20"/>
            </a:lvl2pPr>
            <a:lvl3pPr marL="164522" indent="-69272">
              <a:spcBef>
                <a:spcPts val="375"/>
              </a:spcBef>
              <a:buSzPct val="100000"/>
              <a:defRPr sz="600" b="1" spc="-17"/>
            </a:lvl3pPr>
            <a:lvl4pPr marL="0" indent="190500">
              <a:spcBef>
                <a:spcPts val="375"/>
              </a:spcBef>
              <a:buSzTx/>
              <a:buNone/>
              <a:defRPr sz="750" spc="-22"/>
            </a:lvl4pPr>
            <a:lvl5pPr marL="285750">
              <a:spcBef>
                <a:spcPts val="375"/>
              </a:spcBef>
              <a:buChar char="•"/>
              <a:defRPr sz="825" b="1" spc="-24"/>
            </a:lvl5pPr>
          </a:lstStyle>
          <a:p>
            <a:r>
              <a:t>Body Level One</a:t>
            </a:r>
          </a:p>
          <a:p>
            <a:pPr lvl="1"/>
            <a:r>
              <a:t>Body Level Two</a:t>
            </a:r>
          </a:p>
          <a:p>
            <a:pPr lvl="2"/>
            <a:r>
              <a:t>Body Level Three</a:t>
            </a:r>
          </a:p>
          <a:p>
            <a:pPr lvl="3"/>
            <a:r>
              <a:t>Body Level Four</a:t>
            </a:r>
          </a:p>
          <a:p>
            <a:pPr lvl="4"/>
            <a:r>
              <a:t>Body Level Five</a:t>
            </a:r>
          </a:p>
        </p:txBody>
      </p:sp>
      <p:sp>
        <p:nvSpPr>
          <p:cNvPr id="51" name="Title Text"/>
          <p:cNvSpPr txBox="1">
            <a:spLocks noGrp="1"/>
          </p:cNvSpPr>
          <p:nvPr>
            <p:ph type="title"/>
          </p:nvPr>
        </p:nvSpPr>
        <p:spPr>
          <a:xfrm>
            <a:off x="476253" y="762001"/>
            <a:ext cx="7909955" cy="397353"/>
          </a:xfrm>
          <a:prstGeom prst="rect">
            <a:avLst/>
          </a:prstGeom>
        </p:spPr>
        <p:txBody>
          <a:bodyPr/>
          <a:lstStyle/>
          <a:p>
            <a:r>
              <a:t>Title Text</a:t>
            </a:r>
          </a:p>
        </p:txBody>
      </p:sp>
      <p:sp>
        <p:nvSpPr>
          <p:cNvPr id="52" name="Text Placeholder 8"/>
          <p:cNvSpPr>
            <a:spLocks noGrp="1"/>
          </p:cNvSpPr>
          <p:nvPr>
            <p:ph type="body" sz="quarter" idx="13"/>
          </p:nvPr>
        </p:nvSpPr>
        <p:spPr>
          <a:xfrm>
            <a:off x="476253" y="508000"/>
            <a:ext cx="7909955" cy="254000"/>
          </a:xfrm>
          <a:prstGeom prst="rect">
            <a:avLst/>
          </a:prstGeom>
        </p:spPr>
        <p:txBody>
          <a:bodyPr anchor="b">
            <a:normAutofit/>
          </a:bodyPr>
          <a:lstStyle/>
          <a:p>
            <a:pPr>
              <a:defRPr sz="1600" b="0" spc="-51">
                <a:solidFill>
                  <a:srgbClr val="00A3DA"/>
                </a:solidFill>
                <a:latin typeface="+mn-lt"/>
                <a:ea typeface="+mn-ea"/>
                <a:cs typeface="+mn-cs"/>
                <a:sym typeface="Helvetica"/>
              </a:defRPr>
            </a:pPr>
            <a:endParaRPr/>
          </a:p>
        </p:txBody>
      </p:sp>
      <p:sp>
        <p:nvSpPr>
          <p:cNvPr id="53" name="Text Placeholder 8"/>
          <p:cNvSpPr>
            <a:spLocks noGrp="1"/>
          </p:cNvSpPr>
          <p:nvPr>
            <p:ph type="body" sz="quarter" idx="14"/>
          </p:nvPr>
        </p:nvSpPr>
        <p:spPr>
          <a:xfrm>
            <a:off x="476251" y="1143000"/>
            <a:ext cx="7938530" cy="254000"/>
          </a:xfrm>
          <a:prstGeom prst="rect">
            <a:avLst/>
          </a:prstGeom>
        </p:spPr>
        <p:txBody>
          <a:bodyPr anchor="b">
            <a:normAutofit/>
          </a:bodyPr>
          <a:lstStyle/>
          <a:p>
            <a:pPr>
              <a:defRPr sz="1600" b="0" spc="-51">
                <a:latin typeface="+mn-lt"/>
                <a:ea typeface="+mn-ea"/>
                <a:cs typeface="+mn-cs"/>
                <a:sym typeface="Helvetica"/>
              </a:defRPr>
            </a:pPr>
            <a:endParaRPr/>
          </a:p>
        </p:txBody>
      </p:sp>
      <p:sp>
        <p:nvSpPr>
          <p:cNvPr id="54" name="Slide Number"/>
          <p:cNvSpPr txBox="1">
            <a:spLocks noGrp="1"/>
          </p:cNvSpPr>
          <p:nvPr>
            <p:ph type="sldNum" sz="quarter" idx="2"/>
          </p:nvPr>
        </p:nvSpPr>
        <p:spPr>
          <a:prstGeom prst="rect">
            <a:avLst/>
          </a:prstGeom>
        </p:spPr>
        <p:txBody>
          <a:bodyPr/>
          <a:lstStyle/>
          <a:p>
            <a:fld id="{86CB4B4D-7CA3-9044-876B-883B54F8677D}" type="slidenum">
              <a:t>‹#›</a:t>
            </a:fld>
            <a:endParaRPr dirty="0"/>
          </a:p>
        </p:txBody>
      </p:sp>
    </p:spTree>
    <p:extLst>
      <p:ext uri="{BB962C8B-B14F-4D97-AF65-F5344CB8AC3E}">
        <p14:creationId xmlns:p14="http://schemas.microsoft.com/office/powerpoint/2010/main" val="3889347671"/>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47866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Section Title Slide">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7D101CF1-90A5-1747-8308-1294D9629EC7}"/>
              </a:ext>
            </a:extLst>
          </p:cNvPr>
          <p:cNvGraphicFramePr>
            <a:graphicFrameLocks noChangeAspect="1"/>
          </p:cNvGraphicFramePr>
          <p:nvPr userDrawn="1">
            <p:custDataLst>
              <p:tags r:id="rId1"/>
            </p:custDataLst>
          </p:nvPr>
        </p:nvGraphicFramePr>
        <p:xfrm>
          <a:off x="1192" y="1595"/>
          <a:ext cx="1190" cy="1587"/>
        </p:xfrm>
        <a:graphic>
          <a:graphicData uri="http://schemas.openxmlformats.org/presentationml/2006/ole">
            <mc:AlternateContent xmlns:mc="http://schemas.openxmlformats.org/markup-compatibility/2006">
              <mc:Choice xmlns:v="urn:schemas-microsoft-com:vml" Requires="v">
                <p:oleObj name="think-cell Slide" r:id="rId3" imgW="3886200" imgH="5029200" progId="TCLayout.ActiveDocument.1">
                  <p:embed/>
                </p:oleObj>
              </mc:Choice>
              <mc:Fallback>
                <p:oleObj name="think-cell Slide" r:id="rId3" imgW="3886200" imgH="5029200" progId="TCLayout.ActiveDocument.1">
                  <p:embed/>
                  <p:pic>
                    <p:nvPicPr>
                      <p:cNvPr id="6" name="Object 5" hidden="1">
                        <a:extLst>
                          <a:ext uri="{FF2B5EF4-FFF2-40B4-BE49-F238E27FC236}">
                            <a16:creationId xmlns:a16="http://schemas.microsoft.com/office/drawing/2014/main" id="{7D101CF1-90A5-1747-8308-1294D9629EC7}"/>
                          </a:ext>
                        </a:extLst>
                      </p:cNvPr>
                      <p:cNvPicPr/>
                      <p:nvPr/>
                    </p:nvPicPr>
                    <p:blipFill>
                      <a:blip r:embed="rId4"/>
                      <a:stretch>
                        <a:fillRect/>
                      </a:stretch>
                    </p:blipFill>
                    <p:spPr>
                      <a:xfrm>
                        <a:off x="1192" y="1595"/>
                        <a:ext cx="1190" cy="1587"/>
                      </a:xfrm>
                      <a:prstGeom prst="rect">
                        <a:avLst/>
                      </a:prstGeom>
                    </p:spPr>
                  </p:pic>
                </p:oleObj>
              </mc:Fallback>
            </mc:AlternateContent>
          </a:graphicData>
        </a:graphic>
      </p:graphicFrame>
      <p:pic>
        <p:nvPicPr>
          <p:cNvPr id="5" name="Graphic 4">
            <a:extLst>
              <a:ext uri="{FF2B5EF4-FFF2-40B4-BE49-F238E27FC236}">
                <a16:creationId xmlns:a16="http://schemas.microsoft.com/office/drawing/2014/main" id="{4AB33AD7-4C33-4FE3-B753-76B61EE4172A}"/>
              </a:ext>
            </a:extLst>
          </p:cNvPr>
          <p:cNvPicPr>
            <a:picLocks noChangeAspect="1"/>
          </p:cNvPicPr>
          <p:nvPr/>
        </p:nvPicPr>
        <p:blipFill rotWithShape="1">
          <a:blip r:embed="rId5" cstate="screen">
            <a:extLst>
              <a:ext uri="{28A0092B-C50C-407E-A947-70E740481C1C}">
                <a14:useLocalDpi xmlns:a14="http://schemas.microsoft.com/office/drawing/2010/main"/>
              </a:ext>
              <a:ext uri="{96DAC541-7B7A-43D3-8B79-37D633B846F1}">
                <asvg:svgBlip xmlns:asvg="http://schemas.microsoft.com/office/drawing/2016/SVG/main" r:embed="rId6"/>
              </a:ext>
            </a:extLst>
          </a:blip>
          <a:srcRect l="3074"/>
          <a:stretch/>
        </p:blipFill>
        <p:spPr>
          <a:xfrm>
            <a:off x="3" y="2127250"/>
            <a:ext cx="4937213" cy="2603502"/>
          </a:xfrm>
          <a:prstGeom prst="rect">
            <a:avLst/>
          </a:prstGeom>
        </p:spPr>
      </p:pic>
      <p:sp>
        <p:nvSpPr>
          <p:cNvPr id="2" name="Title 1">
            <a:extLst>
              <a:ext uri="{FF2B5EF4-FFF2-40B4-BE49-F238E27FC236}">
                <a16:creationId xmlns:a16="http://schemas.microsoft.com/office/drawing/2014/main" id="{01C06D69-5809-4A36-A002-31DDB2CC0B15}"/>
              </a:ext>
            </a:extLst>
          </p:cNvPr>
          <p:cNvSpPr>
            <a:spLocks noGrp="1"/>
          </p:cNvSpPr>
          <p:nvPr>
            <p:ph type="title" hasCustomPrompt="1"/>
          </p:nvPr>
        </p:nvSpPr>
        <p:spPr>
          <a:xfrm>
            <a:off x="342900" y="3230327"/>
            <a:ext cx="8458200" cy="397353"/>
          </a:xfrm>
        </p:spPr>
        <p:txBody>
          <a:bodyPr anchor="ctr" anchorCtr="0"/>
          <a:lstStyle>
            <a:lvl1pPr algn="ctr">
              <a:defRPr/>
            </a:lvl1pPr>
          </a:lstStyle>
          <a:p>
            <a:r>
              <a:rPr lang="en-US" dirty="0"/>
              <a:t>Section  Title</a:t>
            </a:r>
          </a:p>
        </p:txBody>
      </p:sp>
      <p:sp>
        <p:nvSpPr>
          <p:cNvPr id="3" name="Footer Placeholder 2">
            <a:extLst>
              <a:ext uri="{FF2B5EF4-FFF2-40B4-BE49-F238E27FC236}">
                <a16:creationId xmlns:a16="http://schemas.microsoft.com/office/drawing/2014/main" id="{06F3775F-8F18-42CC-A8A9-025D91143627}"/>
              </a:ext>
            </a:extLst>
          </p:cNvPr>
          <p:cNvSpPr>
            <a:spLocks noGrp="1"/>
          </p:cNvSpPr>
          <p:nvPr>
            <p:ph type="ftr" sz="quarter" idx="10"/>
          </p:nvPr>
        </p:nvSpPr>
        <p:spPr/>
        <p:txBody>
          <a:bodyPr/>
          <a:lstStyle/>
          <a:p>
            <a:r>
              <a:rPr lang="en-US" dirty="0"/>
              <a:t>© StackPath | Proprietary  &amp; Confidential | Do not distribute.</a:t>
            </a:r>
          </a:p>
        </p:txBody>
      </p:sp>
      <p:sp>
        <p:nvSpPr>
          <p:cNvPr id="4" name="Slide Number Placeholder 3">
            <a:extLst>
              <a:ext uri="{FF2B5EF4-FFF2-40B4-BE49-F238E27FC236}">
                <a16:creationId xmlns:a16="http://schemas.microsoft.com/office/drawing/2014/main" id="{E73D6D56-2AA6-4E9C-8C9B-5674E609F7E0}"/>
              </a:ext>
            </a:extLst>
          </p:cNvPr>
          <p:cNvSpPr>
            <a:spLocks noGrp="1"/>
          </p:cNvSpPr>
          <p:nvPr>
            <p:ph type="sldNum" sz="quarter" idx="11"/>
          </p:nvPr>
        </p:nvSpPr>
        <p:spPr/>
        <p:txBody>
          <a:bodyPr/>
          <a:lstStyle/>
          <a:p>
            <a:fld id="{E485F9AC-5950-4A20-B5EB-7D39F2D74C5C}" type="slidenum">
              <a:rPr lang="en-US" smtClean="0"/>
              <a:t>‹#›</a:t>
            </a:fld>
            <a:endParaRPr lang="en-US" dirty="0"/>
          </a:p>
        </p:txBody>
      </p:sp>
    </p:spTree>
    <p:extLst>
      <p:ext uri="{BB962C8B-B14F-4D97-AF65-F5344CB8AC3E}">
        <p14:creationId xmlns:p14="http://schemas.microsoft.com/office/powerpoint/2010/main" val="194219265"/>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Presentation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F1D4B-3CF9-46EE-A06C-684D4171F5EA}"/>
              </a:ext>
            </a:extLst>
          </p:cNvPr>
          <p:cNvSpPr>
            <a:spLocks noGrp="1"/>
          </p:cNvSpPr>
          <p:nvPr>
            <p:ph type="title" hasCustomPrompt="1"/>
          </p:nvPr>
        </p:nvSpPr>
        <p:spPr>
          <a:xfrm>
            <a:off x="4743450" y="3073227"/>
            <a:ext cx="4057650" cy="325089"/>
          </a:xfrm>
        </p:spPr>
        <p:txBody>
          <a:bodyPr anchor="b" anchorCtr="0"/>
          <a:lstStyle>
            <a:lvl1pPr>
              <a:defRPr sz="2700"/>
            </a:lvl1pPr>
          </a:lstStyle>
          <a:p>
            <a:r>
              <a:rPr lang="en-US" dirty="0"/>
              <a:t>Presentation Title</a:t>
            </a:r>
          </a:p>
        </p:txBody>
      </p:sp>
      <p:sp>
        <p:nvSpPr>
          <p:cNvPr id="7" name="Text Placeholder 6">
            <a:extLst>
              <a:ext uri="{FF2B5EF4-FFF2-40B4-BE49-F238E27FC236}">
                <a16:creationId xmlns:a16="http://schemas.microsoft.com/office/drawing/2014/main" id="{CFD0C069-07AB-464D-BBA5-0F0F15CAF5E0}"/>
              </a:ext>
            </a:extLst>
          </p:cNvPr>
          <p:cNvSpPr>
            <a:spLocks noGrp="1"/>
          </p:cNvSpPr>
          <p:nvPr>
            <p:ph type="body" sz="quarter" idx="10" hasCustomPrompt="1"/>
          </p:nvPr>
        </p:nvSpPr>
        <p:spPr>
          <a:xfrm>
            <a:off x="4743450" y="3452758"/>
            <a:ext cx="4057650" cy="145424"/>
          </a:xfrm>
        </p:spPr>
        <p:txBody>
          <a:bodyPr anchor="t" anchorCtr="0">
            <a:spAutoFit/>
          </a:bodyPr>
          <a:lstStyle>
            <a:lvl1pPr>
              <a:defRPr sz="1050"/>
            </a:lvl1pPr>
          </a:lstStyle>
          <a:p>
            <a:pPr lvl="0"/>
            <a:r>
              <a:rPr lang="en-US" dirty="0"/>
              <a:t>Presenter Name</a:t>
            </a:r>
          </a:p>
        </p:txBody>
      </p:sp>
      <p:sp>
        <p:nvSpPr>
          <p:cNvPr id="8" name="Text Placeholder 6">
            <a:extLst>
              <a:ext uri="{FF2B5EF4-FFF2-40B4-BE49-F238E27FC236}">
                <a16:creationId xmlns:a16="http://schemas.microsoft.com/office/drawing/2014/main" id="{72935DD4-4280-4F86-900A-902F892ADB21}"/>
              </a:ext>
            </a:extLst>
          </p:cNvPr>
          <p:cNvSpPr>
            <a:spLocks noGrp="1"/>
          </p:cNvSpPr>
          <p:nvPr>
            <p:ph type="body" sz="quarter" idx="11" hasCustomPrompt="1"/>
          </p:nvPr>
        </p:nvSpPr>
        <p:spPr>
          <a:xfrm>
            <a:off x="4743450" y="3651540"/>
            <a:ext cx="4057650" cy="124650"/>
          </a:xfrm>
        </p:spPr>
        <p:txBody>
          <a:bodyPr anchor="t" anchorCtr="0">
            <a:spAutoFit/>
          </a:bodyPr>
          <a:lstStyle>
            <a:lvl1pPr>
              <a:defRPr sz="900" b="0">
                <a:latin typeface="Roboto Light" panose="02000000000000000000" pitchFamily="2" charset="0"/>
                <a:ea typeface="Roboto Light" panose="02000000000000000000" pitchFamily="2" charset="0"/>
              </a:defRPr>
            </a:lvl1pPr>
          </a:lstStyle>
          <a:p>
            <a:pPr lvl="0"/>
            <a:r>
              <a:rPr lang="en-US" dirty="0"/>
              <a:t>Presenter Title</a:t>
            </a:r>
          </a:p>
        </p:txBody>
      </p:sp>
      <p:sp>
        <p:nvSpPr>
          <p:cNvPr id="9" name="Text Placeholder 6">
            <a:extLst>
              <a:ext uri="{FF2B5EF4-FFF2-40B4-BE49-F238E27FC236}">
                <a16:creationId xmlns:a16="http://schemas.microsoft.com/office/drawing/2014/main" id="{E692DE43-D2AA-44CA-89A9-9E5F15649C77}"/>
              </a:ext>
            </a:extLst>
          </p:cNvPr>
          <p:cNvSpPr>
            <a:spLocks noGrp="1"/>
          </p:cNvSpPr>
          <p:nvPr>
            <p:ph type="body" sz="quarter" idx="12" hasCustomPrompt="1"/>
          </p:nvPr>
        </p:nvSpPr>
        <p:spPr>
          <a:xfrm>
            <a:off x="4743450" y="3825448"/>
            <a:ext cx="4057650" cy="103875"/>
          </a:xfrm>
        </p:spPr>
        <p:txBody>
          <a:bodyPr anchor="t" anchorCtr="0">
            <a:spAutoFit/>
          </a:bodyPr>
          <a:lstStyle>
            <a:lvl1pPr>
              <a:defRPr sz="750" b="0">
                <a:solidFill>
                  <a:schemeClr val="bg1">
                    <a:lumMod val="50000"/>
                  </a:schemeClr>
                </a:solidFill>
                <a:latin typeface="Roboto Mono" pitchFamily="2" charset="0"/>
                <a:ea typeface="Roboto Mono" pitchFamily="2" charset="0"/>
              </a:defRPr>
            </a:lvl1pPr>
          </a:lstStyle>
          <a:p>
            <a:pPr lvl="0"/>
            <a:r>
              <a:rPr lang="en-US" dirty="0"/>
              <a:t>Presentation Date</a:t>
            </a:r>
          </a:p>
        </p:txBody>
      </p:sp>
    </p:spTree>
    <p:extLst>
      <p:ext uri="{BB962C8B-B14F-4D97-AF65-F5344CB8AC3E}">
        <p14:creationId xmlns:p14="http://schemas.microsoft.com/office/powerpoint/2010/main" val="301356502"/>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Presentation Titl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F9CE2D95-C5FA-4B42-AB6D-5A9F5153A551}"/>
              </a:ext>
            </a:extLst>
          </p:cNvPr>
          <p:cNvGrpSpPr/>
          <p:nvPr userDrawn="1"/>
        </p:nvGrpSpPr>
        <p:grpSpPr>
          <a:xfrm>
            <a:off x="3" y="2115560"/>
            <a:ext cx="4981547" cy="2626880"/>
            <a:chOff x="3" y="2127250"/>
            <a:chExt cx="6582951" cy="2603502"/>
          </a:xfrm>
        </p:grpSpPr>
        <p:pic>
          <p:nvPicPr>
            <p:cNvPr id="8" name="Graphic 7">
              <a:extLst>
                <a:ext uri="{FF2B5EF4-FFF2-40B4-BE49-F238E27FC236}">
                  <a16:creationId xmlns:a16="http://schemas.microsoft.com/office/drawing/2014/main" id="{1F6DB817-4380-2945-9823-4BE844289083}"/>
                </a:ext>
              </a:extLst>
            </p:cNvPr>
            <p:cNvPicPr>
              <a:picLocks noChangeAspect="1"/>
            </p:cNvPicPr>
            <p:nvPr userDrawn="1"/>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l="3074"/>
            <a:stretch/>
          </p:blipFill>
          <p:spPr>
            <a:xfrm>
              <a:off x="3" y="2127250"/>
              <a:ext cx="6582951" cy="2603502"/>
            </a:xfrm>
            <a:prstGeom prst="rect">
              <a:avLst/>
            </a:prstGeom>
          </p:spPr>
        </p:pic>
        <p:pic>
          <p:nvPicPr>
            <p:cNvPr id="9" name="Graphic 8">
              <a:extLst>
                <a:ext uri="{FF2B5EF4-FFF2-40B4-BE49-F238E27FC236}">
                  <a16:creationId xmlns:a16="http://schemas.microsoft.com/office/drawing/2014/main" id="{31713F3B-99FD-1849-88C5-54EEFF5670A2}"/>
                </a:ext>
              </a:extLst>
            </p:cNvPr>
            <p:cNvPicPr>
              <a:picLocks noChangeAspect="1"/>
            </p:cNvPicPr>
            <p:nvPr userDrawn="1"/>
          </p:nvPicPr>
          <p:blipFill>
            <a:blip r:embed="rId4">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1021639" y="3138075"/>
              <a:ext cx="4330884" cy="575782"/>
            </a:xfrm>
            <a:prstGeom prst="rect">
              <a:avLst/>
            </a:prstGeom>
          </p:spPr>
        </p:pic>
      </p:grpSp>
      <p:sp>
        <p:nvSpPr>
          <p:cNvPr id="2" name="Title 1">
            <a:extLst>
              <a:ext uri="{FF2B5EF4-FFF2-40B4-BE49-F238E27FC236}">
                <a16:creationId xmlns:a16="http://schemas.microsoft.com/office/drawing/2014/main" id="{D1CC586A-9716-6B44-8588-231F64CCD5BF}"/>
              </a:ext>
            </a:extLst>
          </p:cNvPr>
          <p:cNvSpPr>
            <a:spLocks noGrp="1"/>
          </p:cNvSpPr>
          <p:nvPr>
            <p:ph type="ctrTitle" hasCustomPrompt="1"/>
          </p:nvPr>
        </p:nvSpPr>
        <p:spPr>
          <a:xfrm>
            <a:off x="4572001" y="3220973"/>
            <a:ext cx="4436762" cy="288990"/>
          </a:xfrm>
        </p:spPr>
        <p:txBody>
          <a:bodyPr lIns="0" tIns="0" rIns="0" bIns="0" anchor="b"/>
          <a:lstStyle>
            <a:lvl1pPr algn="l">
              <a:defRPr sz="2400"/>
            </a:lvl1pPr>
          </a:lstStyle>
          <a:p>
            <a:r>
              <a:rPr lang="en-US"/>
              <a:t>Presentation Title</a:t>
            </a:r>
          </a:p>
        </p:txBody>
      </p:sp>
      <p:sp>
        <p:nvSpPr>
          <p:cNvPr id="3" name="Subtitle 2">
            <a:extLst>
              <a:ext uri="{FF2B5EF4-FFF2-40B4-BE49-F238E27FC236}">
                <a16:creationId xmlns:a16="http://schemas.microsoft.com/office/drawing/2014/main" id="{88FBA17D-B8C1-A844-917E-D13EA19D2552}"/>
              </a:ext>
            </a:extLst>
          </p:cNvPr>
          <p:cNvSpPr>
            <a:spLocks noGrp="1"/>
          </p:cNvSpPr>
          <p:nvPr>
            <p:ph type="subTitle" idx="1" hasCustomPrompt="1"/>
          </p:nvPr>
        </p:nvSpPr>
        <p:spPr>
          <a:xfrm>
            <a:off x="4572000" y="3509963"/>
            <a:ext cx="4436762" cy="1655762"/>
          </a:xfrm>
        </p:spPr>
        <p:txBody>
          <a:bodyPr lIns="0" tIns="0" rIns="0" bIns="0">
            <a:normAutofit/>
          </a:bodyPr>
          <a:lstStyle>
            <a:lvl1pPr marL="0" indent="0" algn="l">
              <a:buNone/>
              <a:defRPr sz="1200" b="0" i="0">
                <a:latin typeface="Roboto Thin" panose="02000000000000000000" pitchFamily="2" charset="0"/>
                <a:ea typeface="Roboto Thin"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Detail</a:t>
            </a:r>
          </a:p>
        </p:txBody>
      </p:sp>
      <p:sp>
        <p:nvSpPr>
          <p:cNvPr id="5" name="Footer Placeholder 4">
            <a:extLst>
              <a:ext uri="{FF2B5EF4-FFF2-40B4-BE49-F238E27FC236}">
                <a16:creationId xmlns:a16="http://schemas.microsoft.com/office/drawing/2014/main" id="{264C464D-FDAF-3643-BF5F-A1E5651A370C}"/>
              </a:ext>
            </a:extLst>
          </p:cNvPr>
          <p:cNvSpPr>
            <a:spLocks noGrp="1"/>
          </p:cNvSpPr>
          <p:nvPr>
            <p:ph type="ftr" sz="quarter" idx="11"/>
          </p:nvPr>
        </p:nvSpPr>
        <p:spPr>
          <a:xfrm>
            <a:off x="68580" y="6659733"/>
            <a:ext cx="3086100" cy="138499"/>
          </a:xfrm>
        </p:spPr>
        <p:txBody>
          <a:bodyPr lIns="0" tIns="0" rIns="0" bIns="0"/>
          <a:lstStyle/>
          <a:p>
            <a:r>
              <a:rPr lang="en-US"/>
              <a:t>© StackPath Technologies, LLC. All rights reserved. Proprietary and confidential. Do not duplicate or share without express permission.</a:t>
            </a:r>
          </a:p>
        </p:txBody>
      </p:sp>
    </p:spTree>
    <p:extLst>
      <p:ext uri="{BB962C8B-B14F-4D97-AF65-F5344CB8AC3E}">
        <p14:creationId xmlns:p14="http://schemas.microsoft.com/office/powerpoint/2010/main" val="32202548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Intro">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BF2A76C2-E7F9-AD40-B60E-DB540003B332}"/>
              </a:ext>
            </a:extLst>
          </p:cNvPr>
          <p:cNvPicPr>
            <a:picLocks noChangeAspect="1"/>
          </p:cNvPicPr>
          <p:nvPr userDrawn="1"/>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l="3074"/>
          <a:stretch/>
        </p:blipFill>
        <p:spPr>
          <a:xfrm>
            <a:off x="3" y="2115560"/>
            <a:ext cx="4981547" cy="2626880"/>
          </a:xfrm>
          <a:prstGeom prst="rect">
            <a:avLst/>
          </a:prstGeom>
        </p:spPr>
      </p:pic>
      <p:sp>
        <p:nvSpPr>
          <p:cNvPr id="3" name="Text Placeholder 2">
            <a:extLst>
              <a:ext uri="{FF2B5EF4-FFF2-40B4-BE49-F238E27FC236}">
                <a16:creationId xmlns:a16="http://schemas.microsoft.com/office/drawing/2014/main" id="{1FB7291B-BCD4-0044-B214-88951EE9456C}"/>
              </a:ext>
            </a:extLst>
          </p:cNvPr>
          <p:cNvSpPr>
            <a:spLocks noGrp="1"/>
          </p:cNvSpPr>
          <p:nvPr>
            <p:ph type="body" idx="1" hasCustomPrompt="1"/>
          </p:nvPr>
        </p:nvSpPr>
        <p:spPr>
          <a:xfrm>
            <a:off x="623888" y="3054304"/>
            <a:ext cx="7886700" cy="124650"/>
          </a:xfrm>
        </p:spPr>
        <p:txBody>
          <a:bodyPr lIns="0" tIns="0" rIns="0" bIns="0" anchor="b" anchorCtr="0">
            <a:spAutoFit/>
          </a:bodyPr>
          <a:lstStyle>
            <a:lvl1pPr marL="0" indent="0">
              <a:spcBef>
                <a:spcPts val="0"/>
              </a:spcBef>
              <a:buNone/>
              <a:defRPr sz="900" b="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Optional</a:t>
            </a:r>
          </a:p>
        </p:txBody>
      </p:sp>
      <p:sp>
        <p:nvSpPr>
          <p:cNvPr id="5" name="Footer Placeholder 4">
            <a:extLst>
              <a:ext uri="{FF2B5EF4-FFF2-40B4-BE49-F238E27FC236}">
                <a16:creationId xmlns:a16="http://schemas.microsoft.com/office/drawing/2014/main" id="{82EFE655-0BFE-D34A-8CE4-DA8508C65D79}"/>
              </a:ext>
            </a:extLst>
          </p:cNvPr>
          <p:cNvSpPr>
            <a:spLocks noGrp="1"/>
          </p:cNvSpPr>
          <p:nvPr>
            <p:ph type="ftr" sz="quarter" idx="11"/>
          </p:nvPr>
        </p:nvSpPr>
        <p:spPr>
          <a:xfrm>
            <a:off x="68580" y="6659733"/>
            <a:ext cx="3086100" cy="138499"/>
          </a:xfrm>
        </p:spPr>
        <p:txBody>
          <a:bodyPr lIns="0" tIns="0" rIns="0" bIns="0"/>
          <a:lstStyle/>
          <a:p>
            <a:r>
              <a:rPr lang="en-US"/>
              <a:t>© StackPath Technologies, LLC. All rights reserved. Proprietary and confidential. Do not duplicate or share without express permission.</a:t>
            </a:r>
          </a:p>
        </p:txBody>
      </p:sp>
      <p:sp>
        <p:nvSpPr>
          <p:cNvPr id="6" name="Slide Number Placeholder 5">
            <a:extLst>
              <a:ext uri="{FF2B5EF4-FFF2-40B4-BE49-F238E27FC236}">
                <a16:creationId xmlns:a16="http://schemas.microsoft.com/office/drawing/2014/main" id="{DB6794F2-5EDA-254C-89F8-3FDD2C0E2F26}"/>
              </a:ext>
            </a:extLst>
          </p:cNvPr>
          <p:cNvSpPr>
            <a:spLocks noGrp="1"/>
          </p:cNvSpPr>
          <p:nvPr>
            <p:ph type="sldNum" sz="quarter" idx="12"/>
          </p:nvPr>
        </p:nvSpPr>
        <p:spPr/>
        <p:txBody>
          <a:bodyPr lIns="0" tIns="0" rIns="0" bIns="0"/>
          <a:lstStyle/>
          <a:p>
            <a:fld id="{408DC6F8-B5ED-0D4C-8247-045D7D76CD01}" type="slidenum">
              <a:rPr lang="en-US" smtClean="0"/>
              <a:t>‹#›</a:t>
            </a:fld>
            <a:endParaRPr lang="en-US"/>
          </a:p>
        </p:txBody>
      </p:sp>
      <p:sp>
        <p:nvSpPr>
          <p:cNvPr id="4" name="Title 3">
            <a:extLst>
              <a:ext uri="{FF2B5EF4-FFF2-40B4-BE49-F238E27FC236}">
                <a16:creationId xmlns:a16="http://schemas.microsoft.com/office/drawing/2014/main" id="{41A4088D-81AD-374D-9066-D1C6929E35E3}"/>
              </a:ext>
            </a:extLst>
          </p:cNvPr>
          <p:cNvSpPr>
            <a:spLocks noGrp="1"/>
          </p:cNvSpPr>
          <p:nvPr>
            <p:ph type="title" hasCustomPrompt="1"/>
          </p:nvPr>
        </p:nvSpPr>
        <p:spPr>
          <a:xfrm>
            <a:off x="623888" y="3178955"/>
            <a:ext cx="7886700" cy="288990"/>
          </a:xfrm>
        </p:spPr>
        <p:txBody>
          <a:bodyPr/>
          <a:lstStyle>
            <a:lvl1pPr>
              <a:defRPr sz="2400"/>
            </a:lvl1pPr>
          </a:lstStyle>
          <a:p>
            <a:r>
              <a:rPr lang="en-US"/>
              <a:t>Section Title</a:t>
            </a:r>
          </a:p>
        </p:txBody>
      </p:sp>
      <p:sp>
        <p:nvSpPr>
          <p:cNvPr id="10" name="Content Placeholder 9">
            <a:extLst>
              <a:ext uri="{FF2B5EF4-FFF2-40B4-BE49-F238E27FC236}">
                <a16:creationId xmlns:a16="http://schemas.microsoft.com/office/drawing/2014/main" id="{3E3C9DB5-6620-BF42-9FF8-6D425ED21984}"/>
              </a:ext>
            </a:extLst>
          </p:cNvPr>
          <p:cNvSpPr>
            <a:spLocks noGrp="1"/>
          </p:cNvSpPr>
          <p:nvPr>
            <p:ph sz="quarter" idx="13" hasCustomPrompt="1"/>
          </p:nvPr>
        </p:nvSpPr>
        <p:spPr>
          <a:xfrm>
            <a:off x="623890" y="3671398"/>
            <a:ext cx="7886699" cy="207749"/>
          </a:xfrm>
        </p:spPr>
        <p:txBody>
          <a:bodyPr wrap="square">
            <a:spAutoFit/>
          </a:bodyPr>
          <a:lstStyle>
            <a:lvl1pPr>
              <a:defRPr sz="1500"/>
            </a:lvl1pPr>
          </a:lstStyle>
          <a:p>
            <a:pPr lvl="0"/>
            <a:r>
              <a:rPr lang="en-US"/>
              <a:t>Section Summary</a:t>
            </a:r>
          </a:p>
        </p:txBody>
      </p:sp>
    </p:spTree>
    <p:extLst>
      <p:ext uri="{BB962C8B-B14F-4D97-AF65-F5344CB8AC3E}">
        <p14:creationId xmlns:p14="http://schemas.microsoft.com/office/powerpoint/2010/main" val="867190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Intro">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E5C421BA-6364-E543-A81C-21B6F54A3389}"/>
              </a:ext>
            </a:extLst>
          </p:cNvPr>
          <p:cNvPicPr>
            <a:picLocks noChangeAspect="1"/>
          </p:cNvPicPr>
          <p:nvPr userDrawn="1"/>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l="3074"/>
          <a:stretch/>
        </p:blipFill>
        <p:spPr>
          <a:xfrm>
            <a:off x="3" y="2447495"/>
            <a:ext cx="4981546" cy="1970160"/>
          </a:xfrm>
          <a:prstGeom prst="rect">
            <a:avLst/>
          </a:prstGeom>
        </p:spPr>
      </p:pic>
      <p:sp>
        <p:nvSpPr>
          <p:cNvPr id="3" name="Text Placeholder 2">
            <a:extLst>
              <a:ext uri="{FF2B5EF4-FFF2-40B4-BE49-F238E27FC236}">
                <a16:creationId xmlns:a16="http://schemas.microsoft.com/office/drawing/2014/main" id="{1FB7291B-BCD4-0044-B214-88951EE9456C}"/>
              </a:ext>
            </a:extLst>
          </p:cNvPr>
          <p:cNvSpPr>
            <a:spLocks noGrp="1"/>
          </p:cNvSpPr>
          <p:nvPr>
            <p:ph type="body" idx="1" hasCustomPrompt="1"/>
          </p:nvPr>
        </p:nvSpPr>
        <p:spPr>
          <a:xfrm>
            <a:off x="914400" y="3113508"/>
            <a:ext cx="7772400" cy="138499"/>
          </a:xfrm>
        </p:spPr>
        <p:txBody>
          <a:bodyPr wrap="square" lIns="0" tIns="0" rIns="0" bIns="0" anchor="b" anchorCtr="0">
            <a:spAutoFit/>
          </a:bodyPr>
          <a:lstStyle>
            <a:lvl1pPr marL="0" indent="0">
              <a:spcBef>
                <a:spcPts val="0"/>
              </a:spcBef>
              <a:buNone/>
              <a:defRPr sz="900" b="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Optional</a:t>
            </a:r>
          </a:p>
        </p:txBody>
      </p:sp>
      <p:sp>
        <p:nvSpPr>
          <p:cNvPr id="5" name="Footer Placeholder 4">
            <a:extLst>
              <a:ext uri="{FF2B5EF4-FFF2-40B4-BE49-F238E27FC236}">
                <a16:creationId xmlns:a16="http://schemas.microsoft.com/office/drawing/2014/main" id="{82EFE655-0BFE-D34A-8CE4-DA8508C65D79}"/>
              </a:ext>
            </a:extLst>
          </p:cNvPr>
          <p:cNvSpPr>
            <a:spLocks noGrp="1"/>
          </p:cNvSpPr>
          <p:nvPr>
            <p:ph type="ftr" sz="quarter" idx="11"/>
          </p:nvPr>
        </p:nvSpPr>
        <p:spPr/>
        <p:txBody>
          <a:bodyPr lIns="0" tIns="0" rIns="0" bIns="0"/>
          <a:lstStyle/>
          <a:p>
            <a:r>
              <a:rPr lang="en-US" dirty="0"/>
              <a:t>© StackPath Technologies, LLC. All rights reserved. Proprietary and confidential. Do not duplicate or share without express permission.</a:t>
            </a:r>
          </a:p>
        </p:txBody>
      </p:sp>
      <p:sp>
        <p:nvSpPr>
          <p:cNvPr id="6" name="Slide Number Placeholder 5">
            <a:extLst>
              <a:ext uri="{FF2B5EF4-FFF2-40B4-BE49-F238E27FC236}">
                <a16:creationId xmlns:a16="http://schemas.microsoft.com/office/drawing/2014/main" id="{DB6794F2-5EDA-254C-89F8-3FDD2C0E2F26}"/>
              </a:ext>
            </a:extLst>
          </p:cNvPr>
          <p:cNvSpPr>
            <a:spLocks noGrp="1"/>
          </p:cNvSpPr>
          <p:nvPr>
            <p:ph type="sldNum" sz="quarter" idx="12"/>
          </p:nvPr>
        </p:nvSpPr>
        <p:spPr/>
        <p:txBody>
          <a:bodyPr lIns="0" tIns="0" rIns="0" bIns="0"/>
          <a:lstStyle/>
          <a:p>
            <a:fld id="{408DC6F8-B5ED-0D4C-8247-045D7D76CD01}" type="slidenum">
              <a:rPr lang="en-US" smtClean="0"/>
              <a:t>‹#›</a:t>
            </a:fld>
            <a:endParaRPr lang="en-US" dirty="0"/>
          </a:p>
        </p:txBody>
      </p:sp>
      <p:sp>
        <p:nvSpPr>
          <p:cNvPr id="4" name="Title 3">
            <a:extLst>
              <a:ext uri="{FF2B5EF4-FFF2-40B4-BE49-F238E27FC236}">
                <a16:creationId xmlns:a16="http://schemas.microsoft.com/office/drawing/2014/main" id="{41A4088D-81AD-374D-9066-D1C6929E35E3}"/>
              </a:ext>
            </a:extLst>
          </p:cNvPr>
          <p:cNvSpPr>
            <a:spLocks noGrp="1"/>
          </p:cNvSpPr>
          <p:nvPr>
            <p:ph type="title" hasCustomPrompt="1"/>
          </p:nvPr>
        </p:nvSpPr>
        <p:spPr>
          <a:xfrm>
            <a:off x="914400" y="3252001"/>
            <a:ext cx="7772400" cy="369332"/>
          </a:xfrm>
        </p:spPr>
        <p:txBody>
          <a:bodyPr/>
          <a:lstStyle>
            <a:lvl1pPr>
              <a:defRPr sz="2400"/>
            </a:lvl1pPr>
          </a:lstStyle>
          <a:p>
            <a:r>
              <a:rPr lang="en-US" dirty="0"/>
              <a:t>Section Title</a:t>
            </a:r>
          </a:p>
        </p:txBody>
      </p:sp>
      <p:sp>
        <p:nvSpPr>
          <p:cNvPr id="10" name="Content Placeholder 9">
            <a:extLst>
              <a:ext uri="{FF2B5EF4-FFF2-40B4-BE49-F238E27FC236}">
                <a16:creationId xmlns:a16="http://schemas.microsoft.com/office/drawing/2014/main" id="{3E3C9DB5-6620-BF42-9FF8-6D425ED21984}"/>
              </a:ext>
            </a:extLst>
          </p:cNvPr>
          <p:cNvSpPr>
            <a:spLocks noGrp="1"/>
          </p:cNvSpPr>
          <p:nvPr>
            <p:ph sz="quarter" idx="13" hasCustomPrompt="1"/>
          </p:nvPr>
        </p:nvSpPr>
        <p:spPr>
          <a:xfrm>
            <a:off x="914401" y="3630168"/>
            <a:ext cx="7772400" cy="230832"/>
          </a:xfrm>
        </p:spPr>
        <p:txBody>
          <a:bodyPr wrap="square">
            <a:spAutoFit/>
          </a:bodyPr>
          <a:lstStyle>
            <a:lvl1pPr>
              <a:defRPr sz="1500"/>
            </a:lvl1pPr>
          </a:lstStyle>
          <a:p>
            <a:pPr lvl="0"/>
            <a:r>
              <a:rPr lang="en-US" dirty="0"/>
              <a:t>Section Summary</a:t>
            </a:r>
          </a:p>
        </p:txBody>
      </p:sp>
    </p:spTree>
    <p:extLst>
      <p:ext uri="{BB962C8B-B14F-4D97-AF65-F5344CB8AC3E}">
        <p14:creationId xmlns:p14="http://schemas.microsoft.com/office/powerpoint/2010/main" val="2224073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as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3574A-5BF8-D440-9E89-4DC68F461AA6}"/>
              </a:ext>
            </a:extLst>
          </p:cNvPr>
          <p:cNvSpPr>
            <a:spLocks noGrp="1"/>
          </p:cNvSpPr>
          <p:nvPr>
            <p:ph type="title" hasCustomPrompt="1"/>
          </p:nvPr>
        </p:nvSpPr>
        <p:spPr>
          <a:xfrm>
            <a:off x="457200" y="548646"/>
            <a:ext cx="8229600" cy="346249"/>
          </a:xfrm>
        </p:spPr>
        <p:txBody>
          <a:bodyPr/>
          <a:lstStyle/>
          <a:p>
            <a:r>
              <a:rPr lang="en-US" dirty="0"/>
              <a:t>Slide Headline/Primary Message</a:t>
            </a:r>
          </a:p>
        </p:txBody>
      </p:sp>
      <p:sp>
        <p:nvSpPr>
          <p:cNvPr id="3" name="Footer Placeholder 2">
            <a:extLst>
              <a:ext uri="{FF2B5EF4-FFF2-40B4-BE49-F238E27FC236}">
                <a16:creationId xmlns:a16="http://schemas.microsoft.com/office/drawing/2014/main" id="{AB8782CA-0814-694F-8802-8436E42D8B5C}"/>
              </a:ext>
            </a:extLst>
          </p:cNvPr>
          <p:cNvSpPr>
            <a:spLocks noGrp="1"/>
          </p:cNvSpPr>
          <p:nvPr>
            <p:ph type="ftr" sz="quarter" idx="10"/>
          </p:nvPr>
        </p:nvSpPr>
        <p:spPr/>
        <p:txBody>
          <a:bodyPr/>
          <a:lstStyle/>
          <a:p>
            <a:r>
              <a:rPr lang="en-US" dirty="0"/>
              <a:t>© StackPath Technologies, LLC. All rights reserved. Proprietary and confidential. Do not duplicate or share without express permission.</a:t>
            </a:r>
          </a:p>
        </p:txBody>
      </p:sp>
      <p:sp>
        <p:nvSpPr>
          <p:cNvPr id="4" name="Slide Number Placeholder 3">
            <a:extLst>
              <a:ext uri="{FF2B5EF4-FFF2-40B4-BE49-F238E27FC236}">
                <a16:creationId xmlns:a16="http://schemas.microsoft.com/office/drawing/2014/main" id="{BE23F4AC-40EB-134B-9D3A-B12F2DF75F37}"/>
              </a:ext>
            </a:extLst>
          </p:cNvPr>
          <p:cNvSpPr>
            <a:spLocks noGrp="1"/>
          </p:cNvSpPr>
          <p:nvPr>
            <p:ph type="sldNum" sz="quarter" idx="11"/>
          </p:nvPr>
        </p:nvSpPr>
        <p:spPr/>
        <p:txBody>
          <a:bodyPr/>
          <a:lstStyle/>
          <a:p>
            <a:fld id="{408DC6F8-B5ED-0D4C-8247-045D7D76CD01}" type="slidenum">
              <a:rPr lang="en-US" smtClean="0"/>
              <a:pPr/>
              <a:t>‹#›</a:t>
            </a:fld>
            <a:endParaRPr lang="en-US" dirty="0"/>
          </a:p>
        </p:txBody>
      </p:sp>
      <p:sp>
        <p:nvSpPr>
          <p:cNvPr id="5" name="Text Placeholder 10">
            <a:extLst>
              <a:ext uri="{FF2B5EF4-FFF2-40B4-BE49-F238E27FC236}">
                <a16:creationId xmlns:a16="http://schemas.microsoft.com/office/drawing/2014/main" id="{19E62992-4ABC-D541-AA61-6046135745EC}"/>
              </a:ext>
            </a:extLst>
          </p:cNvPr>
          <p:cNvSpPr>
            <a:spLocks noGrp="1"/>
          </p:cNvSpPr>
          <p:nvPr>
            <p:ph type="body" sz="quarter" idx="13" hasCustomPrompt="1"/>
          </p:nvPr>
        </p:nvSpPr>
        <p:spPr>
          <a:xfrm>
            <a:off x="457200" y="411480"/>
            <a:ext cx="8229600" cy="121252"/>
          </a:xfrm>
        </p:spPr>
        <p:txBody>
          <a:bodyPr wrap="square" anchor="b" anchorCtr="0">
            <a:spAutoFit/>
          </a:bodyPr>
          <a:lstStyle>
            <a:lvl1pPr>
              <a:defRPr sz="788">
                <a:solidFill>
                  <a:schemeClr val="bg1">
                    <a:lumMod val="50000"/>
                  </a:schemeClr>
                </a:solidFill>
              </a:defRPr>
            </a:lvl1pPr>
          </a:lstStyle>
          <a:p>
            <a:pPr lvl="0"/>
            <a:r>
              <a:rPr lang="en-US" dirty="0"/>
              <a:t>Section Title</a:t>
            </a:r>
          </a:p>
        </p:txBody>
      </p:sp>
      <p:sp>
        <p:nvSpPr>
          <p:cNvPr id="6" name="Text Placeholder 3">
            <a:extLst>
              <a:ext uri="{FF2B5EF4-FFF2-40B4-BE49-F238E27FC236}">
                <a16:creationId xmlns:a16="http://schemas.microsoft.com/office/drawing/2014/main" id="{C44B165A-5471-CD44-A383-9D5541AB6E37}"/>
              </a:ext>
            </a:extLst>
          </p:cNvPr>
          <p:cNvSpPr>
            <a:spLocks noGrp="1"/>
          </p:cNvSpPr>
          <p:nvPr>
            <p:ph type="body" sz="quarter" idx="15" hasCustomPrompt="1"/>
          </p:nvPr>
        </p:nvSpPr>
        <p:spPr>
          <a:xfrm>
            <a:off x="457200" y="6243815"/>
            <a:ext cx="4114800" cy="80791"/>
          </a:xfrm>
        </p:spPr>
        <p:txBody>
          <a:bodyPr wrap="square" anchor="b" anchorCtr="0">
            <a:spAutoFit/>
          </a:bodyPr>
          <a:lstStyle>
            <a:lvl1pPr>
              <a:spcBef>
                <a:spcPts val="0"/>
              </a:spcBef>
              <a:defRPr sz="525" b="0" i="0">
                <a:solidFill>
                  <a:schemeClr val="bg1"/>
                </a:solidFill>
                <a:latin typeface="Roboto Thin" panose="02000000000000000000" pitchFamily="2" charset="0"/>
                <a:ea typeface="Roboto Thin" panose="02000000000000000000" pitchFamily="2" charset="0"/>
              </a:defRPr>
            </a:lvl1pPr>
          </a:lstStyle>
          <a:p>
            <a:pPr lvl="0"/>
            <a:r>
              <a:rPr lang="en-US" dirty="0"/>
              <a:t>Click to edit footnote</a:t>
            </a:r>
          </a:p>
        </p:txBody>
      </p:sp>
      <p:sp>
        <p:nvSpPr>
          <p:cNvPr id="10" name="Content Placeholder 9">
            <a:extLst>
              <a:ext uri="{FF2B5EF4-FFF2-40B4-BE49-F238E27FC236}">
                <a16:creationId xmlns:a16="http://schemas.microsoft.com/office/drawing/2014/main" id="{F01B4557-B7AB-8D4E-BF9D-293FC98B0C4D}"/>
              </a:ext>
            </a:extLst>
          </p:cNvPr>
          <p:cNvSpPr>
            <a:spLocks noGrp="1"/>
          </p:cNvSpPr>
          <p:nvPr>
            <p:ph sz="quarter" idx="16" hasCustomPrompt="1"/>
          </p:nvPr>
        </p:nvSpPr>
        <p:spPr>
          <a:xfrm>
            <a:off x="457200" y="914400"/>
            <a:ext cx="8229600" cy="5212080"/>
          </a:xfrm>
        </p:spPr>
        <p:txBody>
          <a:bodyPr/>
          <a:lstStyle/>
          <a:p>
            <a:pPr lvl="0"/>
            <a:r>
              <a:rPr lang="en-US" dirty="0"/>
              <a:t>Slide details/story.</a:t>
            </a:r>
          </a:p>
          <a:p>
            <a:pPr lvl="1"/>
            <a:r>
              <a:rPr lang="en-US" dirty="0"/>
              <a:t>Body</a:t>
            </a:r>
          </a:p>
          <a:p>
            <a:pPr lvl="2"/>
            <a:r>
              <a:rPr lang="en-US" dirty="0"/>
              <a:t>List level one</a:t>
            </a:r>
          </a:p>
          <a:p>
            <a:pPr lvl="3"/>
            <a:r>
              <a:rPr lang="en-US" dirty="0"/>
              <a:t>List level two</a:t>
            </a:r>
          </a:p>
          <a:p>
            <a:pPr lvl="4"/>
            <a:r>
              <a:rPr lang="en-US" dirty="0"/>
              <a:t>List level three</a:t>
            </a:r>
          </a:p>
        </p:txBody>
      </p:sp>
    </p:spTree>
    <p:extLst>
      <p:ext uri="{BB962C8B-B14F-4D97-AF65-F5344CB8AC3E}">
        <p14:creationId xmlns:p14="http://schemas.microsoft.com/office/powerpoint/2010/main" val="3493144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B8782CA-0814-694F-8802-8436E42D8B5C}"/>
              </a:ext>
            </a:extLst>
          </p:cNvPr>
          <p:cNvSpPr>
            <a:spLocks noGrp="1"/>
          </p:cNvSpPr>
          <p:nvPr>
            <p:ph type="ftr" sz="quarter" idx="10"/>
          </p:nvPr>
        </p:nvSpPr>
        <p:spPr/>
        <p:txBody>
          <a:bodyPr/>
          <a:lstStyle/>
          <a:p>
            <a:r>
              <a:rPr lang="en-US" dirty="0"/>
              <a:t>© StackPath Technologies, LLC. All rights reserved. Proprietary and confidential. Do not duplicate or share without express permission.</a:t>
            </a:r>
          </a:p>
        </p:txBody>
      </p:sp>
      <p:sp>
        <p:nvSpPr>
          <p:cNvPr id="4" name="Slide Number Placeholder 3">
            <a:extLst>
              <a:ext uri="{FF2B5EF4-FFF2-40B4-BE49-F238E27FC236}">
                <a16:creationId xmlns:a16="http://schemas.microsoft.com/office/drawing/2014/main" id="{BE23F4AC-40EB-134B-9D3A-B12F2DF75F37}"/>
              </a:ext>
            </a:extLst>
          </p:cNvPr>
          <p:cNvSpPr>
            <a:spLocks noGrp="1"/>
          </p:cNvSpPr>
          <p:nvPr>
            <p:ph type="sldNum" sz="quarter" idx="11"/>
          </p:nvPr>
        </p:nvSpPr>
        <p:spPr/>
        <p:txBody>
          <a:bodyPr/>
          <a:lstStyle/>
          <a:p>
            <a:fld id="{408DC6F8-B5ED-0D4C-8247-045D7D76CD01}" type="slidenum">
              <a:rPr lang="en-US" smtClean="0"/>
              <a:pPr/>
              <a:t>‹#›</a:t>
            </a:fld>
            <a:endParaRPr lang="en-US" dirty="0"/>
          </a:p>
        </p:txBody>
      </p:sp>
      <p:sp>
        <p:nvSpPr>
          <p:cNvPr id="5" name="Text Placeholder 3">
            <a:extLst>
              <a:ext uri="{FF2B5EF4-FFF2-40B4-BE49-F238E27FC236}">
                <a16:creationId xmlns:a16="http://schemas.microsoft.com/office/drawing/2014/main" id="{87701478-A9D5-F34D-8509-189279DC77B2}"/>
              </a:ext>
            </a:extLst>
          </p:cNvPr>
          <p:cNvSpPr>
            <a:spLocks noGrp="1"/>
          </p:cNvSpPr>
          <p:nvPr>
            <p:ph type="body" sz="quarter" idx="15" hasCustomPrompt="1"/>
          </p:nvPr>
        </p:nvSpPr>
        <p:spPr>
          <a:xfrm>
            <a:off x="457200" y="6243815"/>
            <a:ext cx="4114800" cy="80791"/>
          </a:xfrm>
        </p:spPr>
        <p:txBody>
          <a:bodyPr wrap="square" anchor="b" anchorCtr="0">
            <a:spAutoFit/>
          </a:bodyPr>
          <a:lstStyle>
            <a:lvl1pPr>
              <a:spcBef>
                <a:spcPts val="0"/>
              </a:spcBef>
              <a:defRPr sz="525" b="0" i="0">
                <a:solidFill>
                  <a:schemeClr val="bg1"/>
                </a:solidFill>
                <a:latin typeface="Roboto Thin" panose="02000000000000000000" pitchFamily="2" charset="0"/>
                <a:ea typeface="Roboto Thin" panose="02000000000000000000" pitchFamily="2" charset="0"/>
              </a:defRPr>
            </a:lvl1pPr>
          </a:lstStyle>
          <a:p>
            <a:pPr lvl="0"/>
            <a:r>
              <a:rPr lang="en-US" dirty="0"/>
              <a:t>Click to edit footnote</a:t>
            </a:r>
          </a:p>
        </p:txBody>
      </p:sp>
    </p:spTree>
    <p:extLst>
      <p:ext uri="{BB962C8B-B14F-4D97-AF65-F5344CB8AC3E}">
        <p14:creationId xmlns:p14="http://schemas.microsoft.com/office/powerpoint/2010/main" val="3023642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lose">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8A45EAFB-7D89-7B43-A2F8-D2D7A7988544}"/>
              </a:ext>
            </a:extLst>
          </p:cNvPr>
          <p:cNvPicPr>
            <a:picLocks noChangeAspect="1"/>
          </p:cNvPicPr>
          <p:nvPr userDrawn="1"/>
        </p:nvPicPr>
        <p:blipFill rotWithShape="1">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l="3074"/>
          <a:stretch/>
        </p:blipFill>
        <p:spPr>
          <a:xfrm>
            <a:off x="3" y="2447495"/>
            <a:ext cx="4981546" cy="1970160"/>
          </a:xfrm>
          <a:prstGeom prst="rect">
            <a:avLst/>
          </a:prstGeom>
        </p:spPr>
      </p:pic>
      <p:sp>
        <p:nvSpPr>
          <p:cNvPr id="5" name="Footer Placeholder 4">
            <a:extLst>
              <a:ext uri="{FF2B5EF4-FFF2-40B4-BE49-F238E27FC236}">
                <a16:creationId xmlns:a16="http://schemas.microsoft.com/office/drawing/2014/main" id="{264C464D-FDAF-3643-BF5F-A1E5651A370C}"/>
              </a:ext>
            </a:extLst>
          </p:cNvPr>
          <p:cNvSpPr>
            <a:spLocks noGrp="1"/>
          </p:cNvSpPr>
          <p:nvPr>
            <p:ph type="ftr" sz="quarter" idx="11"/>
          </p:nvPr>
        </p:nvSpPr>
        <p:spPr/>
        <p:txBody>
          <a:bodyPr lIns="0" tIns="0" rIns="0" bIns="0"/>
          <a:lstStyle/>
          <a:p>
            <a:r>
              <a:rPr lang="en-US" dirty="0"/>
              <a:t>© StackPath Technologies, LLC. All rights reserved. Proprietary and confidential. Do not duplicate or share without express permission.</a:t>
            </a:r>
          </a:p>
        </p:txBody>
      </p:sp>
      <p:grpSp>
        <p:nvGrpSpPr>
          <p:cNvPr id="2" name="Group 1">
            <a:extLst>
              <a:ext uri="{FF2B5EF4-FFF2-40B4-BE49-F238E27FC236}">
                <a16:creationId xmlns:a16="http://schemas.microsoft.com/office/drawing/2014/main" id="{16245274-F4B7-1846-961B-883EECF5CCC4}"/>
              </a:ext>
            </a:extLst>
          </p:cNvPr>
          <p:cNvGrpSpPr/>
          <p:nvPr userDrawn="1"/>
        </p:nvGrpSpPr>
        <p:grpSpPr>
          <a:xfrm>
            <a:off x="2838994" y="3237528"/>
            <a:ext cx="3464444" cy="369332"/>
            <a:chOff x="2905668" y="3237528"/>
            <a:chExt cx="3464443" cy="369332"/>
          </a:xfrm>
        </p:grpSpPr>
        <p:grpSp>
          <p:nvGrpSpPr>
            <p:cNvPr id="11" name="Group 10">
              <a:extLst>
                <a:ext uri="{FF2B5EF4-FFF2-40B4-BE49-F238E27FC236}">
                  <a16:creationId xmlns:a16="http://schemas.microsoft.com/office/drawing/2014/main" id="{453C4ACA-5783-E648-AAAC-8AD3C3116671}"/>
                </a:ext>
              </a:extLst>
            </p:cNvPr>
            <p:cNvGrpSpPr>
              <a:grpSpLocks noChangeAspect="1"/>
            </p:cNvGrpSpPr>
            <p:nvPr userDrawn="1"/>
          </p:nvGrpSpPr>
          <p:grpSpPr>
            <a:xfrm>
              <a:off x="2905668" y="3305951"/>
              <a:ext cx="246888" cy="226215"/>
              <a:chOff x="2723737" y="3145555"/>
              <a:chExt cx="474280" cy="434567"/>
            </a:xfrm>
          </p:grpSpPr>
          <p:sp>
            <p:nvSpPr>
              <p:cNvPr id="13" name="Parallelogram 12">
                <a:extLst>
                  <a:ext uri="{FF2B5EF4-FFF2-40B4-BE49-F238E27FC236}">
                    <a16:creationId xmlns:a16="http://schemas.microsoft.com/office/drawing/2014/main" id="{8B950B4F-971C-9C41-9225-B09132DC6D25}"/>
                  </a:ext>
                </a:extLst>
              </p:cNvPr>
              <p:cNvSpPr/>
              <p:nvPr/>
            </p:nvSpPr>
            <p:spPr>
              <a:xfrm>
                <a:off x="2723737" y="3145565"/>
                <a:ext cx="276591" cy="434557"/>
              </a:xfrm>
              <a:prstGeom prst="parallelogram">
                <a:avLst>
                  <a:gd name="adj" fmla="val 6100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4" name="Parallelogram 13">
                <a:extLst>
                  <a:ext uri="{FF2B5EF4-FFF2-40B4-BE49-F238E27FC236}">
                    <a16:creationId xmlns:a16="http://schemas.microsoft.com/office/drawing/2014/main" id="{59FEAD7F-CDB4-C440-9166-AF66FA418C6D}"/>
                  </a:ext>
                </a:extLst>
              </p:cNvPr>
              <p:cNvSpPr/>
              <p:nvPr/>
            </p:nvSpPr>
            <p:spPr>
              <a:xfrm>
                <a:off x="2921426" y="3145555"/>
                <a:ext cx="276591" cy="434556"/>
              </a:xfrm>
              <a:prstGeom prst="parallelogram">
                <a:avLst>
                  <a:gd name="adj" fmla="val 61001"/>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grpSp>
        <p:sp>
          <p:nvSpPr>
            <p:cNvPr id="12" name="Rectangle 11">
              <a:extLst>
                <a:ext uri="{FF2B5EF4-FFF2-40B4-BE49-F238E27FC236}">
                  <a16:creationId xmlns:a16="http://schemas.microsoft.com/office/drawing/2014/main" id="{D5A1C4B2-1A8E-1C46-8352-1D13F4A53923}"/>
                </a:ext>
              </a:extLst>
            </p:cNvPr>
            <p:cNvSpPr/>
            <p:nvPr userDrawn="1"/>
          </p:nvSpPr>
          <p:spPr>
            <a:xfrm>
              <a:off x="3202578" y="3237528"/>
              <a:ext cx="3167533" cy="369332"/>
            </a:xfrm>
            <a:prstGeom prst="rect">
              <a:avLst/>
            </a:prstGeom>
          </p:spPr>
          <p:txBody>
            <a:bodyPr wrap="none" lIns="0" tIns="0" rIns="0" bIns="0">
              <a:spAutoFit/>
            </a:bodyPr>
            <a:lstStyle/>
            <a:p>
              <a:pPr algn="l"/>
              <a:r>
                <a:rPr lang="en-US" sz="2400" b="1" i="0" spc="0" baseline="0" dirty="0">
                  <a:solidFill>
                    <a:schemeClr val="bg1"/>
                  </a:solidFill>
                  <a:latin typeface="Roboto" panose="02000000000000000000" pitchFamily="2" charset="0"/>
                  <a:ea typeface="Roboto" panose="02000000000000000000" pitchFamily="2" charset="0"/>
                </a:rPr>
                <a:t>PROTECT YOUR EDGE.</a:t>
              </a:r>
            </a:p>
          </p:txBody>
        </p:sp>
      </p:grpSp>
    </p:spTree>
    <p:extLst>
      <p:ext uri="{BB962C8B-B14F-4D97-AF65-F5344CB8AC3E}">
        <p14:creationId xmlns:p14="http://schemas.microsoft.com/office/powerpoint/2010/main" val="9323688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as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3574A-5BF8-D440-9E89-4DC68F461AA6}"/>
              </a:ext>
            </a:extLst>
          </p:cNvPr>
          <p:cNvSpPr>
            <a:spLocks noGrp="1"/>
          </p:cNvSpPr>
          <p:nvPr>
            <p:ph type="title" hasCustomPrompt="1"/>
          </p:nvPr>
        </p:nvSpPr>
        <p:spPr>
          <a:xfrm>
            <a:off x="457200" y="548646"/>
            <a:ext cx="8229600" cy="346249"/>
          </a:xfrm>
        </p:spPr>
        <p:txBody>
          <a:bodyPr/>
          <a:lstStyle/>
          <a:p>
            <a:r>
              <a:rPr lang="en-US" dirty="0"/>
              <a:t>Slide Headline/Primary Message</a:t>
            </a:r>
          </a:p>
        </p:txBody>
      </p:sp>
      <p:sp>
        <p:nvSpPr>
          <p:cNvPr id="3" name="Footer Placeholder 2">
            <a:extLst>
              <a:ext uri="{FF2B5EF4-FFF2-40B4-BE49-F238E27FC236}">
                <a16:creationId xmlns:a16="http://schemas.microsoft.com/office/drawing/2014/main" id="{AB8782CA-0814-694F-8802-8436E42D8B5C}"/>
              </a:ext>
            </a:extLst>
          </p:cNvPr>
          <p:cNvSpPr>
            <a:spLocks noGrp="1"/>
          </p:cNvSpPr>
          <p:nvPr>
            <p:ph type="ftr" sz="quarter" idx="10"/>
          </p:nvPr>
        </p:nvSpPr>
        <p:spPr/>
        <p:txBody>
          <a:bodyPr/>
          <a:lstStyle/>
          <a:p>
            <a:r>
              <a:rPr lang="en-US" dirty="0"/>
              <a:t>© StackPath Technologies, LLC. All rights reserved. Proprietary and confidential. Do not duplicate or share without express permission.</a:t>
            </a:r>
          </a:p>
        </p:txBody>
      </p:sp>
      <p:sp>
        <p:nvSpPr>
          <p:cNvPr id="4" name="Slide Number Placeholder 3">
            <a:extLst>
              <a:ext uri="{FF2B5EF4-FFF2-40B4-BE49-F238E27FC236}">
                <a16:creationId xmlns:a16="http://schemas.microsoft.com/office/drawing/2014/main" id="{BE23F4AC-40EB-134B-9D3A-B12F2DF75F37}"/>
              </a:ext>
            </a:extLst>
          </p:cNvPr>
          <p:cNvSpPr>
            <a:spLocks noGrp="1"/>
          </p:cNvSpPr>
          <p:nvPr>
            <p:ph type="sldNum" sz="quarter" idx="11"/>
          </p:nvPr>
        </p:nvSpPr>
        <p:spPr/>
        <p:txBody>
          <a:bodyPr/>
          <a:lstStyle/>
          <a:p>
            <a:fld id="{408DC6F8-B5ED-0D4C-8247-045D7D76CD01}" type="slidenum">
              <a:rPr lang="en-US" smtClean="0"/>
              <a:pPr/>
              <a:t>‹#›</a:t>
            </a:fld>
            <a:endParaRPr lang="en-US" dirty="0"/>
          </a:p>
        </p:txBody>
      </p:sp>
      <p:sp>
        <p:nvSpPr>
          <p:cNvPr id="5" name="Text Placeholder 10">
            <a:extLst>
              <a:ext uri="{FF2B5EF4-FFF2-40B4-BE49-F238E27FC236}">
                <a16:creationId xmlns:a16="http://schemas.microsoft.com/office/drawing/2014/main" id="{19E62992-4ABC-D541-AA61-6046135745EC}"/>
              </a:ext>
            </a:extLst>
          </p:cNvPr>
          <p:cNvSpPr>
            <a:spLocks noGrp="1"/>
          </p:cNvSpPr>
          <p:nvPr>
            <p:ph type="body" sz="quarter" idx="13" hasCustomPrompt="1"/>
          </p:nvPr>
        </p:nvSpPr>
        <p:spPr>
          <a:xfrm>
            <a:off x="457200" y="411480"/>
            <a:ext cx="8229600" cy="121252"/>
          </a:xfrm>
        </p:spPr>
        <p:txBody>
          <a:bodyPr wrap="square" anchor="b" anchorCtr="0">
            <a:spAutoFit/>
          </a:bodyPr>
          <a:lstStyle>
            <a:lvl1pPr>
              <a:defRPr sz="788">
                <a:solidFill>
                  <a:schemeClr val="bg1">
                    <a:lumMod val="50000"/>
                  </a:schemeClr>
                </a:solidFill>
              </a:defRPr>
            </a:lvl1pPr>
          </a:lstStyle>
          <a:p>
            <a:pPr lvl="0"/>
            <a:r>
              <a:rPr lang="en-US" dirty="0"/>
              <a:t>Section Title</a:t>
            </a:r>
          </a:p>
        </p:txBody>
      </p:sp>
      <p:sp>
        <p:nvSpPr>
          <p:cNvPr id="6" name="Text Placeholder 3">
            <a:extLst>
              <a:ext uri="{FF2B5EF4-FFF2-40B4-BE49-F238E27FC236}">
                <a16:creationId xmlns:a16="http://schemas.microsoft.com/office/drawing/2014/main" id="{C44B165A-5471-CD44-A383-9D5541AB6E37}"/>
              </a:ext>
            </a:extLst>
          </p:cNvPr>
          <p:cNvSpPr>
            <a:spLocks noGrp="1"/>
          </p:cNvSpPr>
          <p:nvPr>
            <p:ph type="body" sz="quarter" idx="15" hasCustomPrompt="1"/>
          </p:nvPr>
        </p:nvSpPr>
        <p:spPr>
          <a:xfrm>
            <a:off x="457200" y="6243815"/>
            <a:ext cx="8229600" cy="80791"/>
          </a:xfrm>
        </p:spPr>
        <p:txBody>
          <a:bodyPr wrap="square" anchor="b" anchorCtr="0">
            <a:spAutoFit/>
          </a:bodyPr>
          <a:lstStyle>
            <a:lvl1pPr>
              <a:spcBef>
                <a:spcPts val="0"/>
              </a:spcBef>
              <a:defRPr sz="525" b="0" i="0">
                <a:solidFill>
                  <a:schemeClr val="tx1"/>
                </a:solidFill>
                <a:latin typeface="Roboto Thin" panose="02000000000000000000" pitchFamily="2" charset="0"/>
                <a:ea typeface="Roboto Thin" panose="02000000000000000000" pitchFamily="2" charset="0"/>
              </a:defRPr>
            </a:lvl1pPr>
          </a:lstStyle>
          <a:p>
            <a:pPr lvl="0"/>
            <a:r>
              <a:rPr lang="en-US" dirty="0"/>
              <a:t>Click to edit footnote</a:t>
            </a:r>
          </a:p>
        </p:txBody>
      </p:sp>
      <p:sp>
        <p:nvSpPr>
          <p:cNvPr id="10" name="Content Placeholder 9">
            <a:extLst>
              <a:ext uri="{FF2B5EF4-FFF2-40B4-BE49-F238E27FC236}">
                <a16:creationId xmlns:a16="http://schemas.microsoft.com/office/drawing/2014/main" id="{2F3AEEB4-6E79-D143-8053-A7C2642B2B0E}"/>
              </a:ext>
            </a:extLst>
          </p:cNvPr>
          <p:cNvSpPr>
            <a:spLocks noGrp="1"/>
          </p:cNvSpPr>
          <p:nvPr>
            <p:ph sz="quarter" idx="16" hasCustomPrompt="1"/>
          </p:nvPr>
        </p:nvSpPr>
        <p:spPr>
          <a:xfrm>
            <a:off x="457200" y="914400"/>
            <a:ext cx="8229600" cy="5212080"/>
          </a:xfrm>
        </p:spPr>
        <p:txBody>
          <a:bodyPr/>
          <a:lstStyle/>
          <a:p>
            <a:pPr lvl="0"/>
            <a:r>
              <a:rPr lang="en-US" dirty="0"/>
              <a:t>Slide details/story</a:t>
            </a:r>
          </a:p>
          <a:p>
            <a:pPr lvl="1"/>
            <a:r>
              <a:rPr lang="en-US" dirty="0"/>
              <a:t>Body</a:t>
            </a:r>
          </a:p>
          <a:p>
            <a:pPr lvl="2"/>
            <a:r>
              <a:rPr lang="en-US" dirty="0"/>
              <a:t>List level one</a:t>
            </a:r>
          </a:p>
          <a:p>
            <a:pPr lvl="3"/>
            <a:r>
              <a:rPr lang="en-US" dirty="0"/>
              <a:t>List level two</a:t>
            </a:r>
          </a:p>
          <a:p>
            <a:pPr lvl="4"/>
            <a:r>
              <a:rPr lang="en-US" dirty="0"/>
              <a:t>List level three</a:t>
            </a:r>
          </a:p>
        </p:txBody>
      </p:sp>
    </p:spTree>
    <p:extLst>
      <p:ext uri="{BB962C8B-B14F-4D97-AF65-F5344CB8AC3E}">
        <p14:creationId xmlns:p14="http://schemas.microsoft.com/office/powerpoint/2010/main" val="2889078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B8782CA-0814-694F-8802-8436E42D8B5C}"/>
              </a:ext>
            </a:extLst>
          </p:cNvPr>
          <p:cNvSpPr>
            <a:spLocks noGrp="1"/>
          </p:cNvSpPr>
          <p:nvPr>
            <p:ph type="ftr" sz="quarter" idx="10"/>
          </p:nvPr>
        </p:nvSpPr>
        <p:spPr/>
        <p:txBody>
          <a:bodyPr/>
          <a:lstStyle/>
          <a:p>
            <a:r>
              <a:rPr lang="en-US" dirty="0"/>
              <a:t>© StackPath Technologies, LLC. All rights reserved. Proprietary and confidential. Do not duplicate or share without express permission.</a:t>
            </a:r>
          </a:p>
        </p:txBody>
      </p:sp>
      <p:sp>
        <p:nvSpPr>
          <p:cNvPr id="4" name="Slide Number Placeholder 3">
            <a:extLst>
              <a:ext uri="{FF2B5EF4-FFF2-40B4-BE49-F238E27FC236}">
                <a16:creationId xmlns:a16="http://schemas.microsoft.com/office/drawing/2014/main" id="{BE23F4AC-40EB-134B-9D3A-B12F2DF75F37}"/>
              </a:ext>
            </a:extLst>
          </p:cNvPr>
          <p:cNvSpPr>
            <a:spLocks noGrp="1"/>
          </p:cNvSpPr>
          <p:nvPr>
            <p:ph type="sldNum" sz="quarter" idx="11"/>
          </p:nvPr>
        </p:nvSpPr>
        <p:spPr/>
        <p:txBody>
          <a:bodyPr/>
          <a:lstStyle/>
          <a:p>
            <a:fld id="{408DC6F8-B5ED-0D4C-8247-045D7D76CD01}" type="slidenum">
              <a:rPr lang="en-US" smtClean="0"/>
              <a:pPr/>
              <a:t>‹#›</a:t>
            </a:fld>
            <a:endParaRPr lang="en-US" dirty="0"/>
          </a:p>
        </p:txBody>
      </p:sp>
      <p:sp>
        <p:nvSpPr>
          <p:cNvPr id="6" name="Text Placeholder 3">
            <a:extLst>
              <a:ext uri="{FF2B5EF4-FFF2-40B4-BE49-F238E27FC236}">
                <a16:creationId xmlns:a16="http://schemas.microsoft.com/office/drawing/2014/main" id="{C44B165A-5471-CD44-A383-9D5541AB6E37}"/>
              </a:ext>
            </a:extLst>
          </p:cNvPr>
          <p:cNvSpPr>
            <a:spLocks noGrp="1"/>
          </p:cNvSpPr>
          <p:nvPr>
            <p:ph type="body" sz="quarter" idx="15" hasCustomPrompt="1"/>
          </p:nvPr>
        </p:nvSpPr>
        <p:spPr>
          <a:xfrm>
            <a:off x="345186" y="6243815"/>
            <a:ext cx="8455914" cy="80791"/>
          </a:xfrm>
        </p:spPr>
        <p:txBody>
          <a:bodyPr wrap="square" anchor="b" anchorCtr="0">
            <a:spAutoFit/>
          </a:bodyPr>
          <a:lstStyle>
            <a:lvl1pPr>
              <a:spcBef>
                <a:spcPts val="0"/>
              </a:spcBef>
              <a:defRPr sz="525" b="0" i="0">
                <a:solidFill>
                  <a:schemeClr val="tx1"/>
                </a:solidFill>
                <a:latin typeface="Roboto Thin" panose="02000000000000000000" pitchFamily="2" charset="0"/>
                <a:ea typeface="Roboto Thin" panose="02000000000000000000" pitchFamily="2" charset="0"/>
              </a:defRPr>
            </a:lvl1pPr>
          </a:lstStyle>
          <a:p>
            <a:pPr lvl="0"/>
            <a:r>
              <a:rPr lang="en-US" dirty="0"/>
              <a:t>Click to edit footnote</a:t>
            </a:r>
          </a:p>
        </p:txBody>
      </p:sp>
    </p:spTree>
    <p:extLst>
      <p:ext uri="{BB962C8B-B14F-4D97-AF65-F5344CB8AC3E}">
        <p14:creationId xmlns:p14="http://schemas.microsoft.com/office/powerpoint/2010/main" val="2051009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asic Slide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37C77-0D5F-437A-95F4-013F3563889B}"/>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B72AF342-4728-4548-AAC9-983D65F67A75}"/>
              </a:ext>
            </a:extLst>
          </p:cNvPr>
          <p:cNvSpPr>
            <a:spLocks noGrp="1"/>
          </p:cNvSpPr>
          <p:nvPr>
            <p:ph type="ftr" sz="quarter" idx="10"/>
          </p:nvPr>
        </p:nvSpPr>
        <p:spPr/>
        <p:txBody>
          <a:bodyPr/>
          <a:lstStyle/>
          <a:p>
            <a:r>
              <a:rPr lang="en-US" dirty="0"/>
              <a:t>© StackPath | Proprietary  &amp; Confidential | Do not distribute.</a:t>
            </a:r>
          </a:p>
        </p:txBody>
      </p:sp>
      <p:sp>
        <p:nvSpPr>
          <p:cNvPr id="4" name="Slide Number Placeholder 3">
            <a:extLst>
              <a:ext uri="{FF2B5EF4-FFF2-40B4-BE49-F238E27FC236}">
                <a16:creationId xmlns:a16="http://schemas.microsoft.com/office/drawing/2014/main" id="{F4B81152-8728-459A-8941-B108D0EADDE6}"/>
              </a:ext>
            </a:extLst>
          </p:cNvPr>
          <p:cNvSpPr>
            <a:spLocks noGrp="1"/>
          </p:cNvSpPr>
          <p:nvPr>
            <p:ph type="sldNum" sz="quarter" idx="11"/>
          </p:nvPr>
        </p:nvSpPr>
        <p:spPr/>
        <p:txBody>
          <a:bodyPr/>
          <a:lstStyle/>
          <a:p>
            <a:fld id="{7C82D06F-DA42-4D26-892C-0898756F3F51}" type="slidenum">
              <a:rPr lang="en-US" smtClean="0"/>
              <a:pPr/>
              <a:t>‹#›</a:t>
            </a:fld>
            <a:endParaRPr lang="en-US" dirty="0"/>
          </a:p>
        </p:txBody>
      </p:sp>
      <p:sp>
        <p:nvSpPr>
          <p:cNvPr id="6" name="Content Placeholder 5">
            <a:extLst>
              <a:ext uri="{FF2B5EF4-FFF2-40B4-BE49-F238E27FC236}">
                <a16:creationId xmlns:a16="http://schemas.microsoft.com/office/drawing/2014/main" id="{42814B4A-6AB4-4464-8518-D579368D55BD}"/>
              </a:ext>
            </a:extLst>
          </p:cNvPr>
          <p:cNvSpPr>
            <a:spLocks noGrp="1"/>
          </p:cNvSpPr>
          <p:nvPr>
            <p:ph sz="quarter" idx="12"/>
          </p:nvPr>
        </p:nvSpPr>
        <p:spPr>
          <a:xfrm>
            <a:off x="342900" y="1051560"/>
            <a:ext cx="8458200" cy="727122"/>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56038416"/>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asic Slide w/Section Title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7E32E-182B-4B0E-8AC3-047F2423B5F7}"/>
              </a:ext>
            </a:extLst>
          </p:cNvPr>
          <p:cNvSpPr>
            <a:spLocks noGrp="1"/>
          </p:cNvSpPr>
          <p:nvPr>
            <p:ph type="title"/>
          </p:nvPr>
        </p:nvSpPr>
        <p:spPr>
          <a:xfrm>
            <a:off x="342900" y="601104"/>
            <a:ext cx="8458200" cy="397353"/>
          </a:xfrm>
        </p:spPr>
        <p:txBody>
          <a:bodyPr/>
          <a:lstStyle/>
          <a:p>
            <a:r>
              <a:rPr lang="en-US"/>
              <a:t>Click to edit Master title style</a:t>
            </a:r>
          </a:p>
        </p:txBody>
      </p:sp>
      <p:sp>
        <p:nvSpPr>
          <p:cNvPr id="3" name="Footer Placeholder 2">
            <a:extLst>
              <a:ext uri="{FF2B5EF4-FFF2-40B4-BE49-F238E27FC236}">
                <a16:creationId xmlns:a16="http://schemas.microsoft.com/office/drawing/2014/main" id="{C565765F-D92E-4C8A-BAC2-AF0BBEDCB038}"/>
              </a:ext>
            </a:extLst>
          </p:cNvPr>
          <p:cNvSpPr>
            <a:spLocks noGrp="1"/>
          </p:cNvSpPr>
          <p:nvPr>
            <p:ph type="ftr" sz="quarter" idx="10"/>
          </p:nvPr>
        </p:nvSpPr>
        <p:spPr/>
        <p:txBody>
          <a:bodyPr/>
          <a:lstStyle/>
          <a:p>
            <a:r>
              <a:rPr lang="en-US" dirty="0"/>
              <a:t>© StackPath | Proprietary  &amp; Confidential | Do not distribute.</a:t>
            </a:r>
          </a:p>
        </p:txBody>
      </p:sp>
      <p:sp>
        <p:nvSpPr>
          <p:cNvPr id="4" name="Slide Number Placeholder 3">
            <a:extLst>
              <a:ext uri="{FF2B5EF4-FFF2-40B4-BE49-F238E27FC236}">
                <a16:creationId xmlns:a16="http://schemas.microsoft.com/office/drawing/2014/main" id="{26BFC273-6E9F-4D85-BD5C-65755E28CDA6}"/>
              </a:ext>
            </a:extLst>
          </p:cNvPr>
          <p:cNvSpPr>
            <a:spLocks noGrp="1"/>
          </p:cNvSpPr>
          <p:nvPr>
            <p:ph type="sldNum" sz="quarter" idx="11"/>
          </p:nvPr>
        </p:nvSpPr>
        <p:spPr/>
        <p:txBody>
          <a:bodyPr/>
          <a:lstStyle/>
          <a:p>
            <a:fld id="{7C82D06F-DA42-4D26-892C-0898756F3F51}" type="slidenum">
              <a:rPr lang="en-US" smtClean="0"/>
              <a:pPr/>
              <a:t>‹#›</a:t>
            </a:fld>
            <a:endParaRPr lang="en-US" dirty="0"/>
          </a:p>
        </p:txBody>
      </p:sp>
      <p:sp>
        <p:nvSpPr>
          <p:cNvPr id="6" name="Text Placeholder 5">
            <a:extLst>
              <a:ext uri="{FF2B5EF4-FFF2-40B4-BE49-F238E27FC236}">
                <a16:creationId xmlns:a16="http://schemas.microsoft.com/office/drawing/2014/main" id="{6A7F2A43-1C93-46EB-A725-E7945F64B8BB}"/>
              </a:ext>
            </a:extLst>
          </p:cNvPr>
          <p:cNvSpPr>
            <a:spLocks noGrp="1"/>
          </p:cNvSpPr>
          <p:nvPr>
            <p:ph type="body" sz="quarter" idx="12" hasCustomPrompt="1"/>
          </p:nvPr>
        </p:nvSpPr>
        <p:spPr>
          <a:xfrm>
            <a:off x="342900" y="452403"/>
            <a:ext cx="4229100" cy="124650"/>
          </a:xfrm>
          <a:prstGeom prst="rect">
            <a:avLst/>
          </a:prstGeom>
        </p:spPr>
        <p:txBody>
          <a:bodyPr>
            <a:spAutoFit/>
          </a:bodyPr>
          <a:lstStyle>
            <a:lvl1pPr>
              <a:defRPr sz="900" b="0" cap="all" baseline="0">
                <a:solidFill>
                  <a:schemeClr val="bg1">
                    <a:lumMod val="50000"/>
                  </a:schemeClr>
                </a:solidFill>
                <a:latin typeface="Roboto Mono" pitchFamily="2" charset="0"/>
                <a:ea typeface="Roboto Mono" pitchFamily="2" charset="0"/>
              </a:defRPr>
            </a:lvl1pPr>
          </a:lstStyle>
          <a:p>
            <a:pPr lvl="0"/>
            <a:r>
              <a:rPr lang="en-US" dirty="0"/>
              <a:t>Section Title</a:t>
            </a:r>
          </a:p>
        </p:txBody>
      </p:sp>
      <p:sp>
        <p:nvSpPr>
          <p:cNvPr id="8" name="Content Placeholder 7">
            <a:extLst>
              <a:ext uri="{FF2B5EF4-FFF2-40B4-BE49-F238E27FC236}">
                <a16:creationId xmlns:a16="http://schemas.microsoft.com/office/drawing/2014/main" id="{0E833A08-4A8D-4998-9172-E55EACF9270E}"/>
              </a:ext>
            </a:extLst>
          </p:cNvPr>
          <p:cNvSpPr>
            <a:spLocks noGrp="1"/>
          </p:cNvSpPr>
          <p:nvPr>
            <p:ph sz="quarter" idx="13"/>
          </p:nvPr>
        </p:nvSpPr>
        <p:spPr>
          <a:xfrm>
            <a:off x="342900" y="1289304"/>
            <a:ext cx="8458200" cy="727122"/>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2533071"/>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ags" Target="../tags/tag3.xml"/><Relationship Id="rId3" Type="http://schemas.openxmlformats.org/officeDocument/2006/relationships/slideLayout" Target="../slideLayouts/slideLayout3.xml"/><Relationship Id="rId7" Type="http://schemas.openxmlformats.org/officeDocument/2006/relationships/tags" Target="../tags/tag2.xml"/><Relationship Id="rId12" Type="http://schemas.openxmlformats.org/officeDocument/2006/relationships/image" Target="../media/image3.sv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heme" Target="../theme/theme2.xml"/><Relationship Id="rId7" Type="http://schemas.openxmlformats.org/officeDocument/2006/relationships/image" Target="../media/image8.emf"/><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oleObject" Target="../embeddings/oleObject2.bin"/><Relationship Id="rId5" Type="http://schemas.openxmlformats.org/officeDocument/2006/relationships/tags" Target="../tags/tag5.xml"/><Relationship Id="rId4" Type="http://schemas.openxmlformats.org/officeDocument/2006/relationships/tags" Target="../tags/tag4.xml"/><Relationship Id="rId9" Type="http://schemas.openxmlformats.org/officeDocument/2006/relationships/image" Target="../media/image10.sv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image" Target="../media/image11.emf"/><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oleObject" Target="../embeddings/oleObject3.bin"/><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tags" Target="../tags/tag7.xml"/><Relationship Id="rId5" Type="http://schemas.openxmlformats.org/officeDocument/2006/relationships/slideLayout" Target="../slideLayouts/slideLayout12.xml"/><Relationship Id="rId15" Type="http://schemas.openxmlformats.org/officeDocument/2006/relationships/image" Target="../media/image12.svg"/><Relationship Id="rId10" Type="http://schemas.openxmlformats.org/officeDocument/2006/relationships/tags" Target="../tags/tag6.xml"/><Relationship Id="rId4" Type="http://schemas.openxmlformats.org/officeDocument/2006/relationships/slideLayout" Target="../slideLayouts/slideLayout11.xml"/><Relationship Id="rId9" Type="http://schemas.openxmlformats.org/officeDocument/2006/relationships/theme" Target="../theme/theme3.xml"/><Relationship Id="rId14" Type="http://schemas.openxmlformats.org/officeDocument/2006/relationships/image" Target="../media/image9.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CD8B204-E841-4148-A18D-17BDF0FFAAB1}"/>
              </a:ext>
            </a:extLst>
          </p:cNvPr>
          <p:cNvGraphicFramePr>
            <a:graphicFrameLocks noChangeAspect="1"/>
          </p:cNvGraphicFramePr>
          <p:nvPr userDrawn="1">
            <p:custDataLst>
              <p:tags r:id="rId7"/>
            </p:custDataLst>
            <p:extLst>
              <p:ext uri="{D42A27DB-BD31-4B8C-83A1-F6EECF244321}">
                <p14:modId xmlns:p14="http://schemas.microsoft.com/office/powerpoint/2010/main" val="3964438297"/>
              </p:ext>
            </p:extLst>
          </p:nvPr>
        </p:nvGraphicFramePr>
        <p:xfrm>
          <a:off x="1589" y="1594"/>
          <a:ext cx="1587" cy="1587"/>
        </p:xfrm>
        <a:graphic>
          <a:graphicData uri="http://schemas.openxmlformats.org/presentationml/2006/ole">
            <mc:AlternateContent xmlns:mc="http://schemas.openxmlformats.org/markup-compatibility/2006">
              <mc:Choice xmlns:v="urn:schemas-microsoft-com:vml" Requires="v">
                <p:oleObj name="think-cell Slide" r:id="rId9" imgW="7772400" imgH="10058400" progId="TCLayout.ActiveDocument.1">
                  <p:embed/>
                </p:oleObj>
              </mc:Choice>
              <mc:Fallback>
                <p:oleObj name="think-cell Slide" r:id="rId9" imgW="7772400" imgH="10058400" progId="TCLayout.ActiveDocument.1">
                  <p:embed/>
                  <p:pic>
                    <p:nvPicPr>
                      <p:cNvPr id="0" name=""/>
                      <p:cNvPicPr/>
                      <p:nvPr/>
                    </p:nvPicPr>
                    <p:blipFill>
                      <a:blip r:embed="rId10"/>
                      <a:stretch>
                        <a:fillRect/>
                      </a:stretch>
                    </p:blipFill>
                    <p:spPr>
                      <a:xfrm>
                        <a:off x="1589" y="1594"/>
                        <a:ext cx="1587" cy="1587"/>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B337F41C-8FA4-5F47-A88A-4348164C11E4}"/>
              </a:ext>
            </a:extLst>
          </p:cNvPr>
          <p:cNvSpPr/>
          <p:nvPr userDrawn="1">
            <p:custDataLst>
              <p:tags r:id="rId8"/>
            </p:custDataLst>
          </p:nvPr>
        </p:nvSpPr>
        <p:spPr>
          <a:xfrm>
            <a:off x="1"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2250" b="1" i="0" baseline="0" dirty="0">
              <a:latin typeface="Roboto Bold" panose="02000000000000000000" pitchFamily="2" charset="0"/>
              <a:ea typeface="+mj-ea"/>
              <a:sym typeface="Roboto Bold" panose="02000000000000000000" pitchFamily="2" charset="0"/>
            </a:endParaRPr>
          </a:p>
        </p:txBody>
      </p:sp>
      <p:sp>
        <p:nvSpPr>
          <p:cNvPr id="2" name="Title Placeholder 1">
            <a:extLst>
              <a:ext uri="{FF2B5EF4-FFF2-40B4-BE49-F238E27FC236}">
                <a16:creationId xmlns:a16="http://schemas.microsoft.com/office/drawing/2014/main" id="{413BD94E-589B-6547-AE7C-EE7EA85E5DC1}"/>
              </a:ext>
            </a:extLst>
          </p:cNvPr>
          <p:cNvSpPr>
            <a:spLocks noGrp="1"/>
          </p:cNvSpPr>
          <p:nvPr>
            <p:ph type="title"/>
          </p:nvPr>
        </p:nvSpPr>
        <p:spPr>
          <a:xfrm>
            <a:off x="457200" y="548646"/>
            <a:ext cx="8229600" cy="346249"/>
          </a:xfrm>
          <a:prstGeom prst="rect">
            <a:avLst/>
          </a:prstGeom>
        </p:spPr>
        <p:txBody>
          <a:bodyPr vert="horz" lIns="0" tIns="0" rIns="0" bIns="0" rtlCol="0" anchor="t" anchorCtr="0">
            <a:sp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229029D-65CA-184A-B9D0-B4B0155DBB76}"/>
              </a:ext>
            </a:extLst>
          </p:cNvPr>
          <p:cNvSpPr>
            <a:spLocks noGrp="1"/>
          </p:cNvSpPr>
          <p:nvPr>
            <p:ph type="body" idx="1"/>
          </p:nvPr>
        </p:nvSpPr>
        <p:spPr>
          <a:xfrm>
            <a:off x="457200" y="914400"/>
            <a:ext cx="8229600" cy="5212080"/>
          </a:xfrm>
          <a:prstGeom prst="rect">
            <a:avLst/>
          </a:prstGeom>
        </p:spPr>
        <p:txBody>
          <a:bodyPr vert="horz" lIns="0" tIns="0" rIns="0" bIns="0" rtlCol="0">
            <a:normAutofit/>
          </a:bodyPr>
          <a:lstStyle/>
          <a:p>
            <a:pPr lvl="0"/>
            <a:r>
              <a:rPr lang="en-US" dirty="0"/>
              <a:t>Click to edit Master text styles</a:t>
            </a:r>
          </a:p>
          <a:p>
            <a:pPr lvl="1"/>
            <a:r>
              <a:rPr lang="en-US" dirty="0"/>
              <a:t>Two</a:t>
            </a:r>
          </a:p>
          <a:p>
            <a:pPr lvl="2"/>
            <a:r>
              <a:rPr lang="en-US" dirty="0"/>
              <a:t>Three</a:t>
            </a:r>
          </a:p>
          <a:p>
            <a:pPr lvl="3"/>
            <a:r>
              <a:rPr lang="en-US" dirty="0"/>
              <a:t>Four</a:t>
            </a:r>
          </a:p>
          <a:p>
            <a:pPr lvl="4"/>
            <a:r>
              <a:rPr lang="en-US" dirty="0"/>
              <a:t>Five</a:t>
            </a:r>
          </a:p>
          <a:p>
            <a:pPr lvl="5"/>
            <a:r>
              <a:rPr lang="en-US" dirty="0"/>
              <a:t>Six</a:t>
            </a:r>
          </a:p>
          <a:p>
            <a:pPr lvl="6"/>
            <a:r>
              <a:rPr lang="en-US" dirty="0"/>
              <a:t>Seven</a:t>
            </a:r>
          </a:p>
        </p:txBody>
      </p:sp>
      <p:sp>
        <p:nvSpPr>
          <p:cNvPr id="5" name="Footer Placeholder 4">
            <a:extLst>
              <a:ext uri="{FF2B5EF4-FFF2-40B4-BE49-F238E27FC236}">
                <a16:creationId xmlns:a16="http://schemas.microsoft.com/office/drawing/2014/main" id="{E8BEA33A-7EEB-0744-99DD-E5F84B9BD76E}"/>
              </a:ext>
            </a:extLst>
          </p:cNvPr>
          <p:cNvSpPr>
            <a:spLocks noGrp="1"/>
          </p:cNvSpPr>
          <p:nvPr>
            <p:ph type="ftr" sz="quarter" idx="3"/>
          </p:nvPr>
        </p:nvSpPr>
        <p:spPr>
          <a:xfrm>
            <a:off x="137161" y="6606764"/>
            <a:ext cx="8295842" cy="69250"/>
          </a:xfrm>
          <a:prstGeom prst="rect">
            <a:avLst/>
          </a:prstGeom>
        </p:spPr>
        <p:txBody>
          <a:bodyPr vert="horz" lIns="0" tIns="0" rIns="0" bIns="0" rtlCol="0" anchor="b" anchorCtr="0">
            <a:spAutoFit/>
          </a:bodyPr>
          <a:lstStyle>
            <a:lvl1pPr algn="l">
              <a:defRPr sz="450">
                <a:solidFill>
                  <a:schemeClr val="tx1">
                    <a:tint val="75000"/>
                  </a:schemeClr>
                </a:solidFill>
              </a:defRPr>
            </a:lvl1pPr>
          </a:lstStyle>
          <a:p>
            <a:r>
              <a:rPr lang="en-US" dirty="0"/>
              <a:t>© StackPath Technologies, LLC. All rights reserved. Proprietary and confidential. Do not duplicate or share without express permission.</a:t>
            </a:r>
          </a:p>
        </p:txBody>
      </p:sp>
      <p:sp>
        <p:nvSpPr>
          <p:cNvPr id="6" name="Slide Number Placeholder 5">
            <a:extLst>
              <a:ext uri="{FF2B5EF4-FFF2-40B4-BE49-F238E27FC236}">
                <a16:creationId xmlns:a16="http://schemas.microsoft.com/office/drawing/2014/main" id="{A5A3EE54-90BF-8549-A5D9-7DCAA030234C}"/>
              </a:ext>
            </a:extLst>
          </p:cNvPr>
          <p:cNvSpPr>
            <a:spLocks noGrp="1"/>
          </p:cNvSpPr>
          <p:nvPr>
            <p:ph type="sldNum" sz="quarter" idx="4"/>
          </p:nvPr>
        </p:nvSpPr>
        <p:spPr>
          <a:xfrm>
            <a:off x="8545069" y="190608"/>
            <a:ext cx="463694" cy="184666"/>
          </a:xfrm>
          <a:prstGeom prst="rect">
            <a:avLst/>
          </a:prstGeom>
        </p:spPr>
        <p:txBody>
          <a:bodyPr vert="horz" lIns="0" tIns="0" rIns="0" bIns="0" rtlCol="0" anchor="b" anchorCtr="0">
            <a:spAutoFit/>
          </a:bodyPr>
          <a:lstStyle>
            <a:lvl1pPr algn="r">
              <a:defRPr sz="1200">
                <a:solidFill>
                  <a:schemeClr val="tx1">
                    <a:tint val="75000"/>
                  </a:schemeClr>
                </a:solidFill>
              </a:defRPr>
            </a:lvl1pPr>
          </a:lstStyle>
          <a:p>
            <a:fld id="{408DC6F8-B5ED-0D4C-8247-045D7D76CD01}" type="slidenum">
              <a:rPr lang="en-US" smtClean="0"/>
              <a:pPr/>
              <a:t>‹#›</a:t>
            </a:fld>
            <a:endParaRPr lang="en-US" dirty="0"/>
          </a:p>
        </p:txBody>
      </p:sp>
      <p:pic>
        <p:nvPicPr>
          <p:cNvPr id="8" name="Graphic 7">
            <a:extLst>
              <a:ext uri="{FF2B5EF4-FFF2-40B4-BE49-F238E27FC236}">
                <a16:creationId xmlns:a16="http://schemas.microsoft.com/office/drawing/2014/main" id="{A3FB69EB-720E-1140-A08A-81BEF28CFB66}"/>
              </a:ext>
            </a:extLst>
          </p:cNvPr>
          <p:cNvPicPr>
            <a:picLocks noChangeAspect="1"/>
          </p:cNvPicPr>
          <p:nvPr userDrawn="1"/>
        </p:nvPicPr>
        <p:blipFill>
          <a:blip r:embed="rId11">
            <a:extLst>
              <a:ext uri="{28A0092B-C50C-407E-A947-70E740481C1C}">
                <a14:useLocalDpi xmlns:a14="http://schemas.microsoft.com/office/drawing/2010/main"/>
              </a:ext>
              <a:ext uri="{96DAC541-7B7A-43D3-8B79-37D633B846F1}">
                <asvg:svgBlip xmlns:asvg="http://schemas.microsoft.com/office/drawing/2016/SVG/main" r:embed="rId12"/>
              </a:ext>
            </a:extLst>
          </a:blip>
          <a:stretch>
            <a:fillRect/>
          </a:stretch>
        </p:blipFill>
        <p:spPr>
          <a:xfrm>
            <a:off x="8204752" y="6248400"/>
            <a:ext cx="596351" cy="228600"/>
          </a:xfrm>
          <a:prstGeom prst="rect">
            <a:avLst/>
          </a:prstGeom>
        </p:spPr>
      </p:pic>
    </p:spTree>
    <p:extLst>
      <p:ext uri="{BB962C8B-B14F-4D97-AF65-F5344CB8AC3E}">
        <p14:creationId xmlns:p14="http://schemas.microsoft.com/office/powerpoint/2010/main" val="3727108020"/>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70" r:id="rId3"/>
    <p:sldLayoutId id="2147483676" r:id="rId4"/>
    <p:sldLayoutId id="2147483669" r:id="rId5"/>
  </p:sldLayoutIdLst>
  <p:hf hdr="0" dt="0"/>
  <p:txStyles>
    <p:titleStyle>
      <a:lvl1pPr algn="l" defTabSz="685800" rtl="0" eaLnBrk="1" latinLnBrk="0" hangingPunct="1">
        <a:lnSpc>
          <a:spcPct val="100000"/>
        </a:lnSpc>
        <a:spcBef>
          <a:spcPct val="0"/>
        </a:spcBef>
        <a:buNone/>
        <a:defRPr sz="2250" b="1" kern="1200">
          <a:solidFill>
            <a:schemeClr val="bg1"/>
          </a:solidFill>
          <a:latin typeface="+mj-lt"/>
          <a:ea typeface="+mj-ea"/>
          <a:cs typeface="+mj-cs"/>
        </a:defRPr>
      </a:lvl1pPr>
    </p:titleStyle>
    <p:bodyStyle>
      <a:lvl1pPr marL="0" indent="0" algn="l" defTabSz="685800" rtl="0" eaLnBrk="1" latinLnBrk="0" hangingPunct="1">
        <a:lnSpc>
          <a:spcPct val="100000"/>
        </a:lnSpc>
        <a:spcBef>
          <a:spcPts val="0"/>
        </a:spcBef>
        <a:spcAft>
          <a:spcPts val="225"/>
        </a:spcAft>
        <a:buFont typeface="Arial" panose="020B0604020202020204" pitchFamily="34" charset="0"/>
        <a:buNone/>
        <a:defRPr sz="1350" kern="1200">
          <a:solidFill>
            <a:schemeClr val="bg1"/>
          </a:solidFill>
          <a:latin typeface="+mn-lt"/>
          <a:ea typeface="+mn-ea"/>
          <a:cs typeface="+mn-cs"/>
        </a:defRPr>
      </a:lvl1pPr>
      <a:lvl2pPr marL="0" indent="0" algn="l" defTabSz="685800" rtl="0" eaLnBrk="1" latinLnBrk="0" hangingPunct="1">
        <a:lnSpc>
          <a:spcPct val="100000"/>
        </a:lnSpc>
        <a:spcBef>
          <a:spcPts val="225"/>
        </a:spcBef>
        <a:buFontTx/>
        <a:buNone/>
        <a:tabLst/>
        <a:defRPr sz="1350" kern="1200">
          <a:solidFill>
            <a:schemeClr val="bg1"/>
          </a:solidFill>
          <a:latin typeface="+mj-lt"/>
          <a:ea typeface="+mn-ea"/>
          <a:cs typeface="+mn-cs"/>
        </a:defRPr>
      </a:lvl2pPr>
      <a:lvl3pPr marL="171450" indent="-167879" algn="l" defTabSz="685800" rtl="0" eaLnBrk="1" latinLnBrk="0" hangingPunct="1">
        <a:lnSpc>
          <a:spcPct val="100000"/>
        </a:lnSpc>
        <a:spcBef>
          <a:spcPts val="0"/>
        </a:spcBef>
        <a:buFont typeface="Wingdings" pitchFamily="2" charset="2"/>
        <a:buChar char="§"/>
        <a:tabLst/>
        <a:defRPr sz="1200" kern="1200">
          <a:solidFill>
            <a:schemeClr val="bg1"/>
          </a:solidFill>
          <a:latin typeface="+mn-lt"/>
          <a:ea typeface="+mn-ea"/>
          <a:cs typeface="+mn-cs"/>
        </a:defRPr>
      </a:lvl3pPr>
      <a:lvl4pPr marL="344091" indent="-172641" algn="l" defTabSz="685800" rtl="0" eaLnBrk="1" latinLnBrk="0" hangingPunct="1">
        <a:lnSpc>
          <a:spcPct val="100000"/>
        </a:lnSpc>
        <a:spcBef>
          <a:spcPts val="0"/>
        </a:spcBef>
        <a:buFont typeface="Courier New" panose="02070309020205020404" pitchFamily="49" charset="0"/>
        <a:buChar char="o"/>
        <a:tabLst/>
        <a:defRPr sz="1050" kern="1200">
          <a:solidFill>
            <a:schemeClr val="bg1"/>
          </a:solidFill>
          <a:latin typeface="+mn-lt"/>
          <a:ea typeface="+mn-ea"/>
          <a:cs typeface="+mn-cs"/>
        </a:defRPr>
      </a:lvl4pPr>
      <a:lvl5pPr marL="516731" indent="-172641" algn="l" defTabSz="685800" rtl="0" eaLnBrk="1" latinLnBrk="0" hangingPunct="1">
        <a:lnSpc>
          <a:spcPct val="100000"/>
        </a:lnSpc>
        <a:spcBef>
          <a:spcPts val="0"/>
        </a:spcBef>
        <a:buFont typeface="Arial" panose="020B0604020202020204" pitchFamily="34" charset="0"/>
        <a:buChar char="•"/>
        <a:tabLst/>
        <a:defRPr sz="1050" kern="1200">
          <a:solidFill>
            <a:schemeClr val="bg1"/>
          </a:solidFill>
          <a:latin typeface="+mn-lt"/>
          <a:ea typeface="+mn-ea"/>
          <a:cs typeface="+mn-cs"/>
        </a:defRPr>
      </a:lvl5pPr>
      <a:lvl6pPr marL="4763" indent="0" algn="l" defTabSz="685800" rtl="0" eaLnBrk="1" latinLnBrk="0" hangingPunct="1">
        <a:lnSpc>
          <a:spcPct val="100000"/>
        </a:lnSpc>
        <a:spcBef>
          <a:spcPts val="0"/>
        </a:spcBef>
        <a:buSzPct val="100000"/>
        <a:buFontTx/>
        <a:buNone/>
        <a:tabLst/>
        <a:defRPr sz="1050" kern="1200">
          <a:solidFill>
            <a:schemeClr val="bg1"/>
          </a:solidFill>
          <a:latin typeface="+mn-lt"/>
          <a:ea typeface="+mn-ea"/>
          <a:cs typeface="+mn-cs"/>
        </a:defRPr>
      </a:lvl6pPr>
      <a:lvl7pPr marL="4763" indent="0" algn="l" defTabSz="685800" rtl="0" eaLnBrk="1" latinLnBrk="0" hangingPunct="1">
        <a:lnSpc>
          <a:spcPct val="100000"/>
        </a:lnSpc>
        <a:spcBef>
          <a:spcPts val="0"/>
        </a:spcBef>
        <a:buFontTx/>
        <a:buNone/>
        <a:tabLst/>
        <a:defRPr sz="1050" kern="1200">
          <a:solidFill>
            <a:schemeClr val="bg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guide id="3" orient="horz" pos="336" userDrawn="1">
          <p15:clr>
            <a:srgbClr val="F26B43"/>
          </p15:clr>
        </p15:guide>
        <p15:guide id="4" orient="horz" pos="3984" userDrawn="1">
          <p15:clr>
            <a:srgbClr val="F26B43"/>
          </p15:clr>
        </p15:guide>
        <p15:guide id="5" pos="288" userDrawn="1">
          <p15:clr>
            <a:srgbClr val="F26B43"/>
          </p15:clr>
        </p15:guide>
        <p15:guide id="6" pos="547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F58A6EF-D1E2-F04B-892A-444A267A0D39}"/>
              </a:ext>
            </a:extLst>
          </p:cNvPr>
          <p:cNvGraphicFramePr>
            <a:graphicFrameLocks noChangeAspect="1"/>
          </p:cNvGraphicFramePr>
          <p:nvPr userDrawn="1">
            <p:custDataLst>
              <p:tags r:id="rId4"/>
            </p:custDataLst>
            <p:extLst>
              <p:ext uri="{D42A27DB-BD31-4B8C-83A1-F6EECF244321}">
                <p14:modId xmlns:p14="http://schemas.microsoft.com/office/powerpoint/2010/main" val="1742524378"/>
              </p:ext>
            </p:extLst>
          </p:nvPr>
        </p:nvGraphicFramePr>
        <p:xfrm>
          <a:off x="1589" y="1594"/>
          <a:ext cx="1587" cy="1587"/>
        </p:xfrm>
        <a:graphic>
          <a:graphicData uri="http://schemas.openxmlformats.org/presentationml/2006/ole">
            <mc:AlternateContent xmlns:mc="http://schemas.openxmlformats.org/markup-compatibility/2006">
              <mc:Choice xmlns:v="urn:schemas-microsoft-com:vml" Requires="v">
                <p:oleObj name="think-cell Slide" r:id="rId6" imgW="7772400" imgH="10058400" progId="TCLayout.ActiveDocument.1">
                  <p:embed/>
                </p:oleObj>
              </mc:Choice>
              <mc:Fallback>
                <p:oleObj name="think-cell Slide" r:id="rId6" imgW="7772400" imgH="10058400" progId="TCLayout.ActiveDocument.1">
                  <p:embed/>
                  <p:pic>
                    <p:nvPicPr>
                      <p:cNvPr id="0" name=""/>
                      <p:cNvPicPr/>
                      <p:nvPr/>
                    </p:nvPicPr>
                    <p:blipFill>
                      <a:blip r:embed="rId7"/>
                      <a:stretch>
                        <a:fillRect/>
                      </a:stretch>
                    </p:blipFill>
                    <p:spPr>
                      <a:xfrm>
                        <a:off x="1589" y="1594"/>
                        <a:ext cx="1587" cy="1587"/>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3B42C58D-58A1-2A4B-85EF-71CD572AB002}"/>
              </a:ext>
            </a:extLst>
          </p:cNvPr>
          <p:cNvSpPr/>
          <p:nvPr userDrawn="1">
            <p:custDataLst>
              <p:tags r:id="rId5"/>
            </p:custDataLst>
          </p:nvPr>
        </p:nvSpPr>
        <p:spPr>
          <a:xfrm>
            <a:off x="1"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2250" b="1" i="0" baseline="0" dirty="0">
              <a:latin typeface="Roboto Bold" panose="02000000000000000000" pitchFamily="2" charset="0"/>
              <a:ea typeface="+mj-ea"/>
              <a:sym typeface="Roboto Bold" panose="02000000000000000000" pitchFamily="2" charset="0"/>
            </a:endParaRPr>
          </a:p>
        </p:txBody>
      </p:sp>
      <p:sp>
        <p:nvSpPr>
          <p:cNvPr id="2" name="Title Placeholder 1">
            <a:extLst>
              <a:ext uri="{FF2B5EF4-FFF2-40B4-BE49-F238E27FC236}">
                <a16:creationId xmlns:a16="http://schemas.microsoft.com/office/drawing/2014/main" id="{413BD94E-589B-6547-AE7C-EE7EA85E5DC1}"/>
              </a:ext>
            </a:extLst>
          </p:cNvPr>
          <p:cNvSpPr>
            <a:spLocks noGrp="1"/>
          </p:cNvSpPr>
          <p:nvPr>
            <p:ph type="title"/>
          </p:nvPr>
        </p:nvSpPr>
        <p:spPr>
          <a:xfrm>
            <a:off x="457200" y="548646"/>
            <a:ext cx="8229600" cy="346249"/>
          </a:xfrm>
          <a:prstGeom prst="rect">
            <a:avLst/>
          </a:prstGeom>
        </p:spPr>
        <p:txBody>
          <a:bodyPr vert="horz" lIns="0" tIns="0" rIns="0" bIns="0" rtlCol="0" anchor="t" anchorCtr="0">
            <a:spAutoFit/>
          </a:bodyPr>
          <a:lstStyle/>
          <a:p>
            <a:r>
              <a:rPr lang="en-US" dirty="0"/>
              <a:t>Click to edit Master title style</a:t>
            </a:r>
          </a:p>
        </p:txBody>
      </p:sp>
      <p:sp>
        <p:nvSpPr>
          <p:cNvPr id="3" name="Text Placeholder 2">
            <a:extLst>
              <a:ext uri="{FF2B5EF4-FFF2-40B4-BE49-F238E27FC236}">
                <a16:creationId xmlns:a16="http://schemas.microsoft.com/office/drawing/2014/main" id="{D229029D-65CA-184A-B9D0-B4B0155DBB76}"/>
              </a:ext>
            </a:extLst>
          </p:cNvPr>
          <p:cNvSpPr>
            <a:spLocks noGrp="1"/>
          </p:cNvSpPr>
          <p:nvPr>
            <p:ph type="body" idx="1"/>
          </p:nvPr>
        </p:nvSpPr>
        <p:spPr>
          <a:xfrm>
            <a:off x="457200" y="914400"/>
            <a:ext cx="8229600" cy="5212080"/>
          </a:xfrm>
          <a:prstGeom prst="rect">
            <a:avLst/>
          </a:prstGeom>
        </p:spPr>
        <p:txBody>
          <a:bodyPr vert="horz" lIns="0" tIns="0" rIns="0" bIns="0" rtlCol="0">
            <a:normAutofit/>
          </a:bodyPr>
          <a:lstStyle/>
          <a:p>
            <a:pPr lvl="0"/>
            <a:r>
              <a:rPr lang="en-US" dirty="0"/>
              <a:t>Click to edit Master text styles</a:t>
            </a:r>
          </a:p>
          <a:p>
            <a:pPr lvl="1"/>
            <a:r>
              <a:rPr lang="en-US" dirty="0"/>
              <a:t>Two</a:t>
            </a:r>
          </a:p>
          <a:p>
            <a:pPr lvl="2"/>
            <a:r>
              <a:rPr lang="en-US" dirty="0"/>
              <a:t>Three</a:t>
            </a:r>
          </a:p>
          <a:p>
            <a:pPr lvl="3"/>
            <a:r>
              <a:rPr lang="en-US" dirty="0"/>
              <a:t>Four</a:t>
            </a:r>
          </a:p>
          <a:p>
            <a:pPr lvl="4"/>
            <a:r>
              <a:rPr lang="en-US" dirty="0"/>
              <a:t>Five</a:t>
            </a:r>
          </a:p>
          <a:p>
            <a:pPr lvl="5"/>
            <a:r>
              <a:rPr lang="en-US" dirty="0"/>
              <a:t>Six</a:t>
            </a:r>
          </a:p>
          <a:p>
            <a:pPr lvl="6"/>
            <a:r>
              <a:rPr lang="en-US" dirty="0"/>
              <a:t>Seven</a:t>
            </a:r>
          </a:p>
        </p:txBody>
      </p:sp>
      <p:sp>
        <p:nvSpPr>
          <p:cNvPr id="5" name="Footer Placeholder 4">
            <a:extLst>
              <a:ext uri="{FF2B5EF4-FFF2-40B4-BE49-F238E27FC236}">
                <a16:creationId xmlns:a16="http://schemas.microsoft.com/office/drawing/2014/main" id="{E8BEA33A-7EEB-0744-99DD-E5F84B9BD76E}"/>
              </a:ext>
            </a:extLst>
          </p:cNvPr>
          <p:cNvSpPr>
            <a:spLocks noGrp="1"/>
          </p:cNvSpPr>
          <p:nvPr>
            <p:ph type="ftr" sz="quarter" idx="3"/>
          </p:nvPr>
        </p:nvSpPr>
        <p:spPr>
          <a:xfrm>
            <a:off x="137161" y="6606764"/>
            <a:ext cx="8295842" cy="69250"/>
          </a:xfrm>
          <a:prstGeom prst="rect">
            <a:avLst/>
          </a:prstGeom>
        </p:spPr>
        <p:txBody>
          <a:bodyPr vert="horz" lIns="0" tIns="0" rIns="0" bIns="0" rtlCol="0" anchor="b" anchorCtr="0">
            <a:spAutoFit/>
          </a:bodyPr>
          <a:lstStyle>
            <a:lvl1pPr algn="l">
              <a:defRPr sz="450">
                <a:solidFill>
                  <a:schemeClr val="tx1">
                    <a:tint val="75000"/>
                  </a:schemeClr>
                </a:solidFill>
              </a:defRPr>
            </a:lvl1pPr>
          </a:lstStyle>
          <a:p>
            <a:r>
              <a:rPr lang="en-US" dirty="0"/>
              <a:t>© StackPath Technologies, LLC. All rights reserved. Proprietary and confidential. Do not duplicate or share without express permission.</a:t>
            </a:r>
          </a:p>
        </p:txBody>
      </p:sp>
      <p:sp>
        <p:nvSpPr>
          <p:cNvPr id="6" name="Slide Number Placeholder 5">
            <a:extLst>
              <a:ext uri="{FF2B5EF4-FFF2-40B4-BE49-F238E27FC236}">
                <a16:creationId xmlns:a16="http://schemas.microsoft.com/office/drawing/2014/main" id="{A5A3EE54-90BF-8549-A5D9-7DCAA030234C}"/>
              </a:ext>
            </a:extLst>
          </p:cNvPr>
          <p:cNvSpPr>
            <a:spLocks noGrp="1"/>
          </p:cNvSpPr>
          <p:nvPr>
            <p:ph type="sldNum" sz="quarter" idx="4"/>
          </p:nvPr>
        </p:nvSpPr>
        <p:spPr>
          <a:xfrm>
            <a:off x="8545069" y="190608"/>
            <a:ext cx="463694" cy="184666"/>
          </a:xfrm>
          <a:prstGeom prst="rect">
            <a:avLst/>
          </a:prstGeom>
        </p:spPr>
        <p:txBody>
          <a:bodyPr vert="horz" lIns="0" tIns="0" rIns="0" bIns="0" rtlCol="0" anchor="b" anchorCtr="0">
            <a:spAutoFit/>
          </a:bodyPr>
          <a:lstStyle>
            <a:lvl1pPr algn="r">
              <a:defRPr sz="1200">
                <a:solidFill>
                  <a:schemeClr val="tx1">
                    <a:tint val="75000"/>
                  </a:schemeClr>
                </a:solidFill>
              </a:defRPr>
            </a:lvl1pPr>
          </a:lstStyle>
          <a:p>
            <a:fld id="{408DC6F8-B5ED-0D4C-8247-045D7D76CD01}" type="slidenum">
              <a:rPr lang="en-US" smtClean="0"/>
              <a:pPr/>
              <a:t>‹#›</a:t>
            </a:fld>
            <a:endParaRPr lang="en-US" dirty="0"/>
          </a:p>
        </p:txBody>
      </p:sp>
      <p:pic>
        <p:nvPicPr>
          <p:cNvPr id="8" name="Graphic 7">
            <a:extLst>
              <a:ext uri="{FF2B5EF4-FFF2-40B4-BE49-F238E27FC236}">
                <a16:creationId xmlns:a16="http://schemas.microsoft.com/office/drawing/2014/main" id="{67DF5A8F-534A-BD48-8F30-FE815835EB3D}"/>
              </a:ext>
            </a:extLst>
          </p:cNvPr>
          <p:cNvPicPr>
            <a:picLocks noChangeAspect="1"/>
          </p:cNvPicPr>
          <p:nvPr userDrawn="1"/>
        </p:nvPicPr>
        <p:blipFill>
          <a:blip r:embed="rId8">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8204752" y="6248400"/>
            <a:ext cx="596351" cy="228600"/>
          </a:xfrm>
          <a:prstGeom prst="rect">
            <a:avLst/>
          </a:prstGeom>
        </p:spPr>
      </p:pic>
    </p:spTree>
    <p:extLst>
      <p:ext uri="{BB962C8B-B14F-4D97-AF65-F5344CB8AC3E}">
        <p14:creationId xmlns:p14="http://schemas.microsoft.com/office/powerpoint/2010/main" val="3371931834"/>
      </p:ext>
    </p:extLst>
  </p:cSld>
  <p:clrMap bg1="lt1" tx1="dk1" bg2="lt2" tx2="dk2" accent1="accent1" accent2="accent2" accent3="accent3" accent4="accent4" accent5="accent5" accent6="accent6" hlink="hlink" folHlink="folHlink"/>
  <p:sldLayoutIdLst>
    <p:sldLayoutId id="2147483675" r:id="rId1"/>
    <p:sldLayoutId id="2147483677" r:id="rId2"/>
  </p:sldLayoutIdLst>
  <p:hf hdr="0" dt="0"/>
  <p:txStyles>
    <p:titleStyle>
      <a:lvl1pPr algn="l" defTabSz="685800" rtl="0" eaLnBrk="1" latinLnBrk="0" hangingPunct="1">
        <a:lnSpc>
          <a:spcPct val="100000"/>
        </a:lnSpc>
        <a:spcBef>
          <a:spcPct val="0"/>
        </a:spcBef>
        <a:buNone/>
        <a:defRPr sz="2250" b="1" kern="1200">
          <a:solidFill>
            <a:schemeClr val="tx1"/>
          </a:solidFill>
          <a:latin typeface="+mj-lt"/>
          <a:ea typeface="+mj-ea"/>
          <a:cs typeface="+mj-cs"/>
        </a:defRPr>
      </a:lvl1pPr>
    </p:titleStyle>
    <p:bodyStyle>
      <a:lvl1pPr marL="0" indent="0" algn="l" defTabSz="685800" rtl="0" eaLnBrk="1" latinLnBrk="0" hangingPunct="1">
        <a:lnSpc>
          <a:spcPct val="100000"/>
        </a:lnSpc>
        <a:spcBef>
          <a:spcPts val="0"/>
        </a:spcBef>
        <a:spcAft>
          <a:spcPts val="225"/>
        </a:spcAft>
        <a:buFont typeface="Arial" panose="020B0604020202020204" pitchFamily="34" charset="0"/>
        <a:buNone/>
        <a:defRPr sz="1350" kern="1200">
          <a:solidFill>
            <a:schemeClr val="tx1"/>
          </a:solidFill>
          <a:latin typeface="+mn-lt"/>
          <a:ea typeface="+mn-ea"/>
          <a:cs typeface="+mn-cs"/>
        </a:defRPr>
      </a:lvl1pPr>
      <a:lvl2pPr marL="0" indent="0" algn="l" defTabSz="685800" rtl="0" eaLnBrk="1" latinLnBrk="0" hangingPunct="1">
        <a:lnSpc>
          <a:spcPct val="100000"/>
        </a:lnSpc>
        <a:spcBef>
          <a:spcPts val="225"/>
        </a:spcBef>
        <a:buFontTx/>
        <a:buNone/>
        <a:tabLst/>
        <a:defRPr sz="1350" kern="1200">
          <a:solidFill>
            <a:schemeClr val="tx1"/>
          </a:solidFill>
          <a:latin typeface="+mj-lt"/>
          <a:ea typeface="+mn-ea"/>
          <a:cs typeface="+mn-cs"/>
        </a:defRPr>
      </a:lvl2pPr>
      <a:lvl3pPr marL="171450" indent="-167879" algn="l" defTabSz="685800" rtl="0" eaLnBrk="1" latinLnBrk="0" hangingPunct="1">
        <a:lnSpc>
          <a:spcPct val="100000"/>
        </a:lnSpc>
        <a:spcBef>
          <a:spcPts val="0"/>
        </a:spcBef>
        <a:buFont typeface="Wingdings" pitchFamily="2" charset="2"/>
        <a:buChar char="§"/>
        <a:tabLst/>
        <a:defRPr sz="1200" kern="1200">
          <a:solidFill>
            <a:schemeClr val="tx1"/>
          </a:solidFill>
          <a:latin typeface="+mn-lt"/>
          <a:ea typeface="+mn-ea"/>
          <a:cs typeface="+mn-cs"/>
        </a:defRPr>
      </a:lvl3pPr>
      <a:lvl4pPr marL="344091" indent="-172641" algn="l" defTabSz="685800" rtl="0" eaLnBrk="1" latinLnBrk="0" hangingPunct="1">
        <a:lnSpc>
          <a:spcPct val="100000"/>
        </a:lnSpc>
        <a:spcBef>
          <a:spcPts val="0"/>
        </a:spcBef>
        <a:buFont typeface="Courier New" panose="02070309020205020404" pitchFamily="49" charset="0"/>
        <a:buChar char="o"/>
        <a:tabLst/>
        <a:defRPr sz="1050" kern="1200">
          <a:solidFill>
            <a:schemeClr val="tx1"/>
          </a:solidFill>
          <a:latin typeface="+mn-lt"/>
          <a:ea typeface="+mn-ea"/>
          <a:cs typeface="+mn-cs"/>
        </a:defRPr>
      </a:lvl4pPr>
      <a:lvl5pPr marL="516731" indent="-172641" algn="l" defTabSz="685800" rtl="0" eaLnBrk="1" latinLnBrk="0" hangingPunct="1">
        <a:lnSpc>
          <a:spcPct val="100000"/>
        </a:lnSpc>
        <a:spcBef>
          <a:spcPts val="0"/>
        </a:spcBef>
        <a:buFont typeface="Arial" panose="020B0604020202020204" pitchFamily="34" charset="0"/>
        <a:buChar char="•"/>
        <a:tabLst/>
        <a:defRPr sz="1050" kern="1200">
          <a:solidFill>
            <a:schemeClr val="tx1"/>
          </a:solidFill>
          <a:latin typeface="+mn-lt"/>
          <a:ea typeface="+mn-ea"/>
          <a:cs typeface="+mn-cs"/>
        </a:defRPr>
      </a:lvl5pPr>
      <a:lvl6pPr marL="4763" indent="0" algn="l" defTabSz="685800" rtl="0" eaLnBrk="1" latinLnBrk="0" hangingPunct="1">
        <a:lnSpc>
          <a:spcPct val="100000"/>
        </a:lnSpc>
        <a:spcBef>
          <a:spcPts val="0"/>
        </a:spcBef>
        <a:buSzPct val="100000"/>
        <a:buFontTx/>
        <a:buNone/>
        <a:tabLst/>
        <a:defRPr sz="1050" kern="1200">
          <a:solidFill>
            <a:schemeClr val="tx1"/>
          </a:solidFill>
          <a:latin typeface="+mn-lt"/>
          <a:ea typeface="+mn-ea"/>
          <a:cs typeface="+mn-cs"/>
        </a:defRPr>
      </a:lvl6pPr>
      <a:lvl7pPr marL="4763" indent="0" algn="l" defTabSz="685800" rtl="0" eaLnBrk="1" latinLnBrk="0" hangingPunct="1">
        <a:lnSpc>
          <a:spcPct val="100000"/>
        </a:lnSpc>
        <a:spcBef>
          <a:spcPts val="0"/>
        </a:spcBef>
        <a:buFontTx/>
        <a:buNone/>
        <a:tabLst/>
        <a:defRPr sz="10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guide id="3" orient="horz" pos="336" userDrawn="1">
          <p15:clr>
            <a:srgbClr val="F26B43"/>
          </p15:clr>
        </p15:guide>
        <p15:guide id="4" orient="horz" pos="3984" userDrawn="1">
          <p15:clr>
            <a:srgbClr val="F26B43"/>
          </p15:clr>
        </p15:guide>
        <p15:guide id="5" pos="288" userDrawn="1">
          <p15:clr>
            <a:srgbClr val="F26B43"/>
          </p15:clr>
        </p15:guide>
        <p15:guide id="6" pos="547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2F1EC6BB-F5CC-914A-9843-CF560A2859C0}"/>
              </a:ext>
            </a:extLst>
          </p:cNvPr>
          <p:cNvGraphicFramePr>
            <a:graphicFrameLocks noChangeAspect="1"/>
          </p:cNvGraphicFramePr>
          <p:nvPr userDrawn="1">
            <p:custDataLst>
              <p:tags r:id="rId10"/>
            </p:custDataLst>
            <p:extLst>
              <p:ext uri="{D42A27DB-BD31-4B8C-83A1-F6EECF244321}">
                <p14:modId xmlns:p14="http://schemas.microsoft.com/office/powerpoint/2010/main" val="1977519805"/>
              </p:ext>
            </p:extLst>
          </p:nvPr>
        </p:nvGraphicFramePr>
        <p:xfrm>
          <a:off x="1192" y="1595"/>
          <a:ext cx="1190" cy="1587"/>
        </p:xfrm>
        <a:graphic>
          <a:graphicData uri="http://schemas.openxmlformats.org/presentationml/2006/ole">
            <mc:AlternateContent xmlns:mc="http://schemas.openxmlformats.org/markup-compatibility/2006">
              <mc:Choice xmlns:v="urn:schemas-microsoft-com:vml" Requires="v">
                <p:oleObj name="think-cell Slide" r:id="rId12" imgW="7772400" imgH="10058400" progId="TCLayout.ActiveDocument.1">
                  <p:embed/>
                </p:oleObj>
              </mc:Choice>
              <mc:Fallback>
                <p:oleObj name="think-cell Slide" r:id="rId12" imgW="7772400" imgH="10058400" progId="TCLayout.ActiveDocument.1">
                  <p:embed/>
                  <p:pic>
                    <p:nvPicPr>
                      <p:cNvPr id="8" name="Object 7" hidden="1">
                        <a:extLst>
                          <a:ext uri="{FF2B5EF4-FFF2-40B4-BE49-F238E27FC236}">
                            <a16:creationId xmlns:a16="http://schemas.microsoft.com/office/drawing/2014/main" id="{2F1EC6BB-F5CC-914A-9843-CF560A2859C0}"/>
                          </a:ext>
                        </a:extLst>
                      </p:cNvPr>
                      <p:cNvPicPr/>
                      <p:nvPr/>
                    </p:nvPicPr>
                    <p:blipFill>
                      <a:blip r:embed="rId13"/>
                      <a:stretch>
                        <a:fillRect/>
                      </a:stretch>
                    </p:blipFill>
                    <p:spPr>
                      <a:xfrm>
                        <a:off x="1192" y="1595"/>
                        <a:ext cx="1190" cy="1587"/>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E7F44D1A-9E61-D241-8F31-CE458D7D2B51}"/>
              </a:ext>
            </a:extLst>
          </p:cNvPr>
          <p:cNvSpPr/>
          <p:nvPr userDrawn="1">
            <p:custDataLst>
              <p:tags r:id="rId11"/>
            </p:custDataLst>
          </p:nvPr>
        </p:nvSpPr>
        <p:spPr>
          <a:xfrm>
            <a:off x="3" y="0"/>
            <a:ext cx="119063"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3300" b="0" i="0" baseline="0" dirty="0">
              <a:latin typeface="Bebas Neue Regular" pitchFamily="2" charset="77"/>
              <a:ea typeface="Roboto" panose="02000000000000000000" pitchFamily="2" charset="0"/>
              <a:sym typeface="Bebas Neue Regular" pitchFamily="2" charset="77"/>
            </a:endParaRPr>
          </a:p>
        </p:txBody>
      </p:sp>
      <p:sp>
        <p:nvSpPr>
          <p:cNvPr id="2" name="Title Placeholder 1">
            <a:extLst>
              <a:ext uri="{FF2B5EF4-FFF2-40B4-BE49-F238E27FC236}">
                <a16:creationId xmlns:a16="http://schemas.microsoft.com/office/drawing/2014/main" id="{CEE5FD1F-7B63-4ABD-BCF9-CFD92F124F1C}"/>
              </a:ext>
            </a:extLst>
          </p:cNvPr>
          <p:cNvSpPr>
            <a:spLocks noGrp="1"/>
          </p:cNvSpPr>
          <p:nvPr>
            <p:ph type="title"/>
          </p:nvPr>
        </p:nvSpPr>
        <p:spPr>
          <a:xfrm>
            <a:off x="342900" y="457207"/>
            <a:ext cx="8458200" cy="397353"/>
          </a:xfrm>
          <a:prstGeom prst="rect">
            <a:avLst/>
          </a:prstGeom>
        </p:spPr>
        <p:txBody>
          <a:bodyPr vert="horz" lIns="0" tIns="0" rIns="0" bIns="0" rtlCol="0" anchor="t" anchorCtr="0">
            <a:sp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5B5A8A-7FFB-4248-9B89-8BE9E3A63274}"/>
              </a:ext>
            </a:extLst>
          </p:cNvPr>
          <p:cNvSpPr>
            <a:spLocks noGrp="1"/>
          </p:cNvSpPr>
          <p:nvPr>
            <p:ph type="body" idx="1"/>
          </p:nvPr>
        </p:nvSpPr>
        <p:spPr>
          <a:xfrm>
            <a:off x="342900" y="1051560"/>
            <a:ext cx="8458200" cy="727122"/>
          </a:xfrm>
          <a:prstGeom prst="rect">
            <a:avLst/>
          </a:prstGeom>
        </p:spPr>
        <p:txBody>
          <a:bodyPr vert="horz" lIns="0" tIns="0" rIns="0" bIns="0" rtlCol="0" anchor="t" anchorCtr="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E58B16DD-71CD-482D-9904-5CEE9F3F61DB}"/>
              </a:ext>
            </a:extLst>
          </p:cNvPr>
          <p:cNvSpPr>
            <a:spLocks noGrp="1"/>
          </p:cNvSpPr>
          <p:nvPr>
            <p:ph type="ftr" sz="quarter" idx="3"/>
          </p:nvPr>
        </p:nvSpPr>
        <p:spPr>
          <a:xfrm>
            <a:off x="68580" y="6694356"/>
            <a:ext cx="3086100" cy="69250"/>
          </a:xfrm>
          <a:prstGeom prst="rect">
            <a:avLst/>
          </a:prstGeom>
        </p:spPr>
        <p:txBody>
          <a:bodyPr vert="horz" lIns="0" tIns="0" rIns="0" bIns="0" rtlCol="0" anchor="ctr">
            <a:spAutoFit/>
          </a:bodyPr>
          <a:lstStyle>
            <a:lvl1pPr algn="l">
              <a:defRPr sz="450">
                <a:solidFill>
                  <a:schemeClr val="bg1">
                    <a:lumMod val="75000"/>
                  </a:schemeClr>
                </a:solidFill>
              </a:defRPr>
            </a:lvl1pPr>
          </a:lstStyle>
          <a:p>
            <a:r>
              <a:rPr lang="en-US" dirty="0"/>
              <a:t>© StackPath | Proprietary  &amp; Confidential | Do not distribute.</a:t>
            </a:r>
          </a:p>
        </p:txBody>
      </p:sp>
      <p:sp>
        <p:nvSpPr>
          <p:cNvPr id="6" name="Slide Number Placeholder 5">
            <a:extLst>
              <a:ext uri="{FF2B5EF4-FFF2-40B4-BE49-F238E27FC236}">
                <a16:creationId xmlns:a16="http://schemas.microsoft.com/office/drawing/2014/main" id="{4D50F51F-CFBD-48C5-809F-362611F644A7}"/>
              </a:ext>
            </a:extLst>
          </p:cNvPr>
          <p:cNvSpPr>
            <a:spLocks noGrp="1"/>
          </p:cNvSpPr>
          <p:nvPr>
            <p:ph type="sldNum" sz="quarter" idx="4"/>
          </p:nvPr>
        </p:nvSpPr>
        <p:spPr>
          <a:xfrm>
            <a:off x="8801100" y="0"/>
            <a:ext cx="342900" cy="457200"/>
          </a:xfrm>
          <a:prstGeom prst="rect">
            <a:avLst/>
          </a:prstGeom>
        </p:spPr>
        <p:txBody>
          <a:bodyPr vert="horz" lIns="0" tIns="0" rIns="0" bIns="0" rtlCol="0" anchor="ctr"/>
          <a:lstStyle>
            <a:lvl1pPr algn="ctr">
              <a:defRPr sz="600">
                <a:solidFill>
                  <a:schemeClr val="bg1">
                    <a:lumMod val="75000"/>
                  </a:schemeClr>
                </a:solidFill>
              </a:defRPr>
            </a:lvl1pPr>
          </a:lstStyle>
          <a:p>
            <a:fld id="{7C82D06F-DA42-4D26-892C-0898756F3F51}" type="slidenum">
              <a:rPr lang="en-US" smtClean="0"/>
              <a:pPr/>
              <a:t>‹#›</a:t>
            </a:fld>
            <a:endParaRPr lang="en-US" dirty="0"/>
          </a:p>
        </p:txBody>
      </p:sp>
      <p:pic>
        <p:nvPicPr>
          <p:cNvPr id="7" name="Graphic 6">
            <a:extLst>
              <a:ext uri="{FF2B5EF4-FFF2-40B4-BE49-F238E27FC236}">
                <a16:creationId xmlns:a16="http://schemas.microsoft.com/office/drawing/2014/main" id="{7B01A335-D24A-4B6C-968B-832AA6EBF5E7}"/>
              </a:ext>
            </a:extLst>
          </p:cNvPr>
          <p:cNvPicPr>
            <a:picLocks noChangeAspect="1"/>
          </p:cNvPicPr>
          <p:nvPr userDrawn="1"/>
        </p:nvPicPr>
        <p:blipFill>
          <a:blip r:embed="rId14">
            <a:extLst>
              <a:ext uri="{28A0092B-C50C-407E-A947-70E740481C1C}">
                <a14:useLocalDpi xmlns:a14="http://schemas.microsoft.com/office/drawing/2010/main"/>
              </a:ext>
              <a:ext uri="{96DAC541-7B7A-43D3-8B79-37D633B846F1}">
                <asvg:svgBlip xmlns:asvg="http://schemas.microsoft.com/office/drawing/2016/SVG/main" r:embed="rId15"/>
              </a:ext>
            </a:extLst>
          </a:blip>
          <a:stretch>
            <a:fillRect/>
          </a:stretch>
        </p:blipFill>
        <p:spPr>
          <a:xfrm>
            <a:off x="8115300" y="6050280"/>
            <a:ext cx="685800" cy="350520"/>
          </a:xfrm>
          <a:prstGeom prst="rect">
            <a:avLst/>
          </a:prstGeom>
        </p:spPr>
      </p:pic>
    </p:spTree>
    <p:extLst>
      <p:ext uri="{BB962C8B-B14F-4D97-AF65-F5344CB8AC3E}">
        <p14:creationId xmlns:p14="http://schemas.microsoft.com/office/powerpoint/2010/main" val="185492012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Lst>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hf hdr="0" dt="0"/>
  <p:txStyles>
    <p:titleStyle>
      <a:lvl1pPr algn="l" defTabSz="685800" rtl="0" eaLnBrk="1" latinLnBrk="0" hangingPunct="1">
        <a:lnSpc>
          <a:spcPct val="75000"/>
        </a:lnSpc>
        <a:spcBef>
          <a:spcPct val="0"/>
        </a:spcBef>
        <a:buNone/>
        <a:defRPr sz="3300" kern="1200">
          <a:solidFill>
            <a:schemeClr val="tx1"/>
          </a:solidFill>
          <a:latin typeface="+mj-lt"/>
          <a:ea typeface="+mj-ea"/>
          <a:cs typeface="+mj-cs"/>
        </a:defRPr>
      </a:lvl1pPr>
    </p:titleStyle>
    <p:bodyStyle>
      <a:lvl1pPr marL="0" indent="0" algn="l" defTabSz="685800" rtl="0" eaLnBrk="1" latinLnBrk="0" hangingPunct="1">
        <a:lnSpc>
          <a:spcPct val="90000"/>
        </a:lnSpc>
        <a:spcBef>
          <a:spcPts val="0"/>
        </a:spcBef>
        <a:buFontTx/>
        <a:buNone/>
        <a:defRPr sz="1050" b="0" i="0" kern="1200">
          <a:solidFill>
            <a:schemeClr val="tx1"/>
          </a:solidFill>
          <a:latin typeface="Roboto Light" panose="02000000000000000000" pitchFamily="2" charset="0"/>
          <a:ea typeface="Roboto Light" panose="02000000000000000000" pitchFamily="2" charset="0"/>
          <a:cs typeface="+mn-cs"/>
        </a:defRPr>
      </a:lvl1pPr>
      <a:lvl2pPr marL="0" indent="0" algn="l" defTabSz="685800" rtl="0" eaLnBrk="1" latinLnBrk="0" hangingPunct="1">
        <a:lnSpc>
          <a:spcPct val="90000"/>
        </a:lnSpc>
        <a:spcBef>
          <a:spcPts val="0"/>
        </a:spcBef>
        <a:buFontTx/>
        <a:buNone/>
        <a:defRPr sz="1050" b="0" i="0" kern="1200">
          <a:solidFill>
            <a:schemeClr val="tx1"/>
          </a:solidFill>
          <a:latin typeface="Roboto Light" panose="02000000000000000000" pitchFamily="2" charset="0"/>
          <a:ea typeface="Roboto Light" panose="02000000000000000000" pitchFamily="2" charset="0"/>
          <a:cs typeface="+mn-cs"/>
        </a:defRPr>
      </a:lvl2pPr>
      <a:lvl3pPr marL="171450" indent="-171450" algn="l" defTabSz="685800" rtl="0" eaLnBrk="1" latinLnBrk="0" hangingPunct="1">
        <a:lnSpc>
          <a:spcPct val="90000"/>
        </a:lnSpc>
        <a:spcBef>
          <a:spcPts val="0"/>
        </a:spcBef>
        <a:buFont typeface="Wingdings" panose="05000000000000000000" pitchFamily="2" charset="2"/>
        <a:buChar char="§"/>
        <a:defRPr sz="1050" b="0" i="0" kern="1200">
          <a:solidFill>
            <a:schemeClr val="tx1"/>
          </a:solidFill>
          <a:latin typeface="Roboto Light" panose="02000000000000000000" pitchFamily="2" charset="0"/>
          <a:ea typeface="Roboto Light" panose="02000000000000000000" pitchFamily="2" charset="0"/>
          <a:cs typeface="+mn-cs"/>
        </a:defRPr>
      </a:lvl3pPr>
      <a:lvl4pPr marL="344091" indent="-171450" algn="l" defTabSz="685800" rtl="0" eaLnBrk="1" latinLnBrk="0" hangingPunct="1">
        <a:lnSpc>
          <a:spcPct val="90000"/>
        </a:lnSpc>
        <a:spcBef>
          <a:spcPts val="0"/>
        </a:spcBef>
        <a:buFont typeface="Roboto" panose="02000000000000000000" pitchFamily="2" charset="0"/>
        <a:buChar char="−"/>
        <a:defRPr sz="1050" b="0" i="0" kern="1200">
          <a:solidFill>
            <a:schemeClr val="tx1"/>
          </a:solidFill>
          <a:latin typeface="Roboto Light" panose="02000000000000000000" pitchFamily="2" charset="0"/>
          <a:ea typeface="Roboto Light" panose="02000000000000000000" pitchFamily="2" charset="0"/>
          <a:cs typeface="+mn-cs"/>
        </a:defRPr>
      </a:lvl4pPr>
      <a:lvl5pPr marL="514350" indent="-171450" algn="l" defTabSz="685800" rtl="0" eaLnBrk="1" latinLnBrk="0" hangingPunct="1">
        <a:lnSpc>
          <a:spcPct val="90000"/>
        </a:lnSpc>
        <a:spcBef>
          <a:spcPts val="0"/>
        </a:spcBef>
        <a:buFont typeface="Arial" panose="020B0604020202020204" pitchFamily="34" charset="0"/>
        <a:buChar char="•"/>
        <a:defRPr sz="1050" b="0" i="0" kern="1200">
          <a:solidFill>
            <a:schemeClr val="tx1"/>
          </a:solidFill>
          <a:latin typeface="Roboto Light" panose="02000000000000000000" pitchFamily="2" charset="0"/>
          <a:ea typeface="Roboto Light" panose="02000000000000000000" pitchFamily="2"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2016" userDrawn="1">
          <p15:clr>
            <a:srgbClr val="F26B43"/>
          </p15:clr>
        </p15:guide>
        <p15:guide id="4" orient="horz" pos="2304" userDrawn="1">
          <p15:clr>
            <a:srgbClr val="F26B43"/>
          </p15:clr>
        </p15:guide>
        <p15:guide id="5" pos="3696" userDrawn="1">
          <p15:clr>
            <a:srgbClr val="F26B43"/>
          </p15:clr>
        </p15:guide>
        <p15:guide id="6" pos="3984" userDrawn="1">
          <p15:clr>
            <a:srgbClr val="F26B43"/>
          </p15:clr>
        </p15:guide>
        <p15:guide id="7" pos="288" userDrawn="1">
          <p15:clr>
            <a:srgbClr val="F26B43"/>
          </p15:clr>
        </p15:guide>
        <p15:guide id="8" pos="7392" userDrawn="1">
          <p15:clr>
            <a:srgbClr val="F26B43"/>
          </p15:clr>
        </p15:guide>
        <p15:guide id="9" orient="horz" pos="288" userDrawn="1">
          <p15:clr>
            <a:srgbClr val="F26B43"/>
          </p15:clr>
        </p15:guide>
        <p15:guide id="10"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slide" Target="slide1.xml"/><Relationship Id="rId7" Type="http://schemas.openxmlformats.org/officeDocument/2006/relationships/slide" Target="slide6.xml"/><Relationship Id="rId12" Type="http://schemas.openxmlformats.org/officeDocument/2006/relationships/slide" Target="slide11.xml"/><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slide" Target="slide5.xml"/><Relationship Id="rId11" Type="http://schemas.openxmlformats.org/officeDocument/2006/relationships/slide" Target="slide10.xml"/><Relationship Id="rId5" Type="http://schemas.openxmlformats.org/officeDocument/2006/relationships/slide" Target="slide3.xml"/><Relationship Id="rId10" Type="http://schemas.openxmlformats.org/officeDocument/2006/relationships/slide" Target="slide9.xml"/><Relationship Id="rId4" Type="http://schemas.openxmlformats.org/officeDocument/2006/relationships/slide" Target="slide2.xml"/><Relationship Id="rId9" Type="http://schemas.openxmlformats.org/officeDocument/2006/relationships/slide" Target="slide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71C3C-1D83-5C48-B8C4-BFF64F770D38}"/>
              </a:ext>
            </a:extLst>
          </p:cNvPr>
          <p:cNvSpPr>
            <a:spLocks noGrp="1"/>
          </p:cNvSpPr>
          <p:nvPr>
            <p:ph type="ctrTitle"/>
          </p:nvPr>
        </p:nvSpPr>
        <p:spPr>
          <a:xfrm>
            <a:off x="4805314" y="2926131"/>
            <a:ext cx="4186286" cy="565989"/>
          </a:xfrm>
        </p:spPr>
        <p:txBody>
          <a:bodyPr/>
          <a:lstStyle/>
          <a:p>
            <a:r>
              <a:rPr lang="en-US" dirty="0">
                <a:solidFill>
                  <a:schemeClr val="bg1"/>
                </a:solidFill>
              </a:rPr>
              <a:t>Support Performance</a:t>
            </a:r>
            <a:br>
              <a:rPr lang="en-US" dirty="0">
                <a:solidFill>
                  <a:schemeClr val="bg1"/>
                </a:solidFill>
              </a:rPr>
            </a:br>
            <a:r>
              <a:rPr lang="en-US" dirty="0">
                <a:solidFill>
                  <a:schemeClr val="bg1"/>
                </a:solidFill>
              </a:rPr>
              <a:t>			Monthly Review </a:t>
            </a:r>
          </a:p>
        </p:txBody>
      </p:sp>
      <p:sp>
        <p:nvSpPr>
          <p:cNvPr id="3" name="Subtitle 2">
            <a:extLst>
              <a:ext uri="{FF2B5EF4-FFF2-40B4-BE49-F238E27FC236}">
                <a16:creationId xmlns:a16="http://schemas.microsoft.com/office/drawing/2014/main" id="{762B66B5-CE0B-AF4D-B0F4-89711245C2A7}"/>
              </a:ext>
            </a:extLst>
          </p:cNvPr>
          <p:cNvSpPr>
            <a:spLocks noGrp="1"/>
          </p:cNvSpPr>
          <p:nvPr>
            <p:ph type="subTitle" idx="1"/>
          </p:nvPr>
        </p:nvSpPr>
        <p:spPr>
          <a:xfrm>
            <a:off x="4668049" y="3492118"/>
            <a:ext cx="4436762" cy="1241822"/>
          </a:xfrm>
        </p:spPr>
        <p:txBody>
          <a:bodyPr vert="horz" lIns="0" tIns="0" rIns="0" bIns="0" rtlCol="0" anchor="t" anchorCtr="0">
            <a:normAutofit/>
          </a:bodyPr>
          <a:lstStyle/>
          <a:p>
            <a:r>
              <a:rPr lang="en-US" dirty="0">
                <a:solidFill>
                  <a:schemeClr val="bg1"/>
                </a:solidFill>
                <a:latin typeface="Roboto Thin"/>
                <a:ea typeface="Roboto Thin"/>
              </a:rPr>
              <a:t>    Mar 2023</a:t>
            </a:r>
            <a:endParaRPr lang="en-US" dirty="0">
              <a:solidFill>
                <a:schemeClr val="bg1"/>
              </a:solidFill>
            </a:endParaRPr>
          </a:p>
        </p:txBody>
      </p:sp>
      <p:sp>
        <p:nvSpPr>
          <p:cNvPr id="4" name="Footer Placeholder 3">
            <a:extLst>
              <a:ext uri="{FF2B5EF4-FFF2-40B4-BE49-F238E27FC236}">
                <a16:creationId xmlns:a16="http://schemas.microsoft.com/office/drawing/2014/main" id="{833F1814-9C94-E14A-B54D-5D7C27588E38}"/>
              </a:ext>
            </a:extLst>
          </p:cNvPr>
          <p:cNvSpPr>
            <a:spLocks noGrp="1"/>
          </p:cNvSpPr>
          <p:nvPr>
            <p:ph type="ftr" sz="quarter" idx="11"/>
          </p:nvPr>
        </p:nvSpPr>
        <p:spPr/>
        <p:txBody>
          <a:bodyPr/>
          <a:lstStyle/>
          <a:p>
            <a:r>
              <a:rPr lang="en-US"/>
              <a:t>© StackPath Technologies, LLC. All rights reserved. Proprietary and confidential. Do not duplicate or share without express permission.</a:t>
            </a:r>
          </a:p>
        </p:txBody>
      </p:sp>
    </p:spTree>
    <p:extLst>
      <p:ext uri="{BB962C8B-B14F-4D97-AF65-F5344CB8AC3E}">
        <p14:creationId xmlns:p14="http://schemas.microsoft.com/office/powerpoint/2010/main" val="23067896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3138487" y="90313"/>
            <a:ext cx="2504932" cy="213464"/>
          </a:xfrm>
        </p:spPr>
        <p:txBody>
          <a:bodyPr/>
          <a:lstStyle/>
          <a:p>
            <a:r>
              <a:rPr lang="en-US" sz="1600" dirty="0"/>
              <a:t>US/UK Support Performance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10</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142874" y="90312"/>
            <a:ext cx="2133533" cy="124650"/>
          </a:xfrm>
        </p:spPr>
        <p:txBody>
          <a:bodyPr/>
          <a:lstStyle/>
          <a:p>
            <a:r>
              <a:rPr lang="en-US" dirty="0"/>
              <a:t>November 2022 – march 2023</a:t>
            </a:r>
          </a:p>
        </p:txBody>
      </p:sp>
      <p:graphicFrame>
        <p:nvGraphicFramePr>
          <p:cNvPr id="7" name="Table 6">
            <a:extLst>
              <a:ext uri="{FF2B5EF4-FFF2-40B4-BE49-F238E27FC236}">
                <a16:creationId xmlns:a16="http://schemas.microsoft.com/office/drawing/2014/main" id="{010EF181-F171-A514-5A6C-3BD5053BEE28}"/>
              </a:ext>
            </a:extLst>
          </p:cNvPr>
          <p:cNvGraphicFramePr>
            <a:graphicFrameLocks noGrp="1"/>
          </p:cNvGraphicFramePr>
          <p:nvPr>
            <p:extLst>
              <p:ext uri="{D42A27DB-BD31-4B8C-83A1-F6EECF244321}">
                <p14:modId xmlns:p14="http://schemas.microsoft.com/office/powerpoint/2010/main" val="1192076857"/>
              </p:ext>
            </p:extLst>
          </p:nvPr>
        </p:nvGraphicFramePr>
        <p:xfrm>
          <a:off x="509953" y="444682"/>
          <a:ext cx="8291147" cy="4027100"/>
        </p:xfrm>
        <a:graphic>
          <a:graphicData uri="http://schemas.openxmlformats.org/drawingml/2006/table">
            <a:tbl>
              <a:tblPr/>
              <a:tblGrid>
                <a:gridCol w="804516">
                  <a:extLst>
                    <a:ext uri="{9D8B030D-6E8A-4147-A177-3AD203B41FA5}">
                      <a16:colId xmlns:a16="http://schemas.microsoft.com/office/drawing/2014/main" val="3843398680"/>
                    </a:ext>
                  </a:extLst>
                </a:gridCol>
                <a:gridCol w="804516">
                  <a:extLst>
                    <a:ext uri="{9D8B030D-6E8A-4147-A177-3AD203B41FA5}">
                      <a16:colId xmlns:a16="http://schemas.microsoft.com/office/drawing/2014/main" val="3235529051"/>
                    </a:ext>
                  </a:extLst>
                </a:gridCol>
                <a:gridCol w="2225000">
                  <a:extLst>
                    <a:ext uri="{9D8B030D-6E8A-4147-A177-3AD203B41FA5}">
                      <a16:colId xmlns:a16="http://schemas.microsoft.com/office/drawing/2014/main" val="3104619851"/>
                    </a:ext>
                  </a:extLst>
                </a:gridCol>
                <a:gridCol w="817088">
                  <a:extLst>
                    <a:ext uri="{9D8B030D-6E8A-4147-A177-3AD203B41FA5}">
                      <a16:colId xmlns:a16="http://schemas.microsoft.com/office/drawing/2014/main" val="1906136433"/>
                    </a:ext>
                  </a:extLst>
                </a:gridCol>
                <a:gridCol w="817088">
                  <a:extLst>
                    <a:ext uri="{9D8B030D-6E8A-4147-A177-3AD203B41FA5}">
                      <a16:colId xmlns:a16="http://schemas.microsoft.com/office/drawing/2014/main" val="46746231"/>
                    </a:ext>
                  </a:extLst>
                </a:gridCol>
                <a:gridCol w="854805">
                  <a:extLst>
                    <a:ext uri="{9D8B030D-6E8A-4147-A177-3AD203B41FA5}">
                      <a16:colId xmlns:a16="http://schemas.microsoft.com/office/drawing/2014/main" val="397425159"/>
                    </a:ext>
                  </a:extLst>
                </a:gridCol>
                <a:gridCol w="817088">
                  <a:extLst>
                    <a:ext uri="{9D8B030D-6E8A-4147-A177-3AD203B41FA5}">
                      <a16:colId xmlns:a16="http://schemas.microsoft.com/office/drawing/2014/main" val="2718133054"/>
                    </a:ext>
                  </a:extLst>
                </a:gridCol>
                <a:gridCol w="879939">
                  <a:extLst>
                    <a:ext uri="{9D8B030D-6E8A-4147-A177-3AD203B41FA5}">
                      <a16:colId xmlns:a16="http://schemas.microsoft.com/office/drawing/2014/main" val="1310647918"/>
                    </a:ext>
                  </a:extLst>
                </a:gridCol>
                <a:gridCol w="271107">
                  <a:extLst>
                    <a:ext uri="{9D8B030D-6E8A-4147-A177-3AD203B41FA5}">
                      <a16:colId xmlns:a16="http://schemas.microsoft.com/office/drawing/2014/main" val="3072171423"/>
                    </a:ext>
                  </a:extLst>
                </a:gridCol>
              </a:tblGrid>
              <a:tr h="127552">
                <a:tc gridSpan="9">
                  <a:txBody>
                    <a:bodyPr/>
                    <a:lstStyle/>
                    <a:p>
                      <a:pPr algn="ctr" fontAlgn="ctr"/>
                      <a:r>
                        <a:rPr lang="en-US" sz="1000" b="1" i="0" u="none" strike="noStrike" dirty="0">
                          <a:solidFill>
                            <a:srgbClr val="000000"/>
                          </a:solidFill>
                          <a:effectLst/>
                          <a:latin typeface="Calibri" panose="020F0502020204030204" pitchFamily="34" charset="0"/>
                        </a:rPr>
                        <a:t>Monthly Metrics</a:t>
                      </a:r>
                    </a:p>
                  </a:txBody>
                  <a:tcPr marL="1180" marR="1180" marT="1180"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22259029"/>
                  </a:ext>
                </a:extLst>
              </a:tr>
              <a:tr h="97790">
                <a:tc>
                  <a:txBody>
                    <a:bodyPr/>
                    <a:lstStyle/>
                    <a:p>
                      <a:pPr algn="ctr" fontAlgn="b"/>
                      <a:r>
                        <a:rPr lang="en-US" sz="900" b="1" i="0" u="none" strike="noStrike">
                          <a:solidFill>
                            <a:srgbClr val="000000"/>
                          </a:solidFill>
                          <a:effectLst/>
                          <a:latin typeface="Calibri" panose="020F0502020204030204" pitchFamily="34" charset="0"/>
                        </a:rPr>
                        <a:t>Locale</a:t>
                      </a:r>
                    </a:p>
                  </a:txBody>
                  <a:tcPr marL="1180" marR="1180" marT="1180"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900" b="1" i="0" u="none" strike="noStrike">
                          <a:solidFill>
                            <a:srgbClr val="000000"/>
                          </a:solidFill>
                          <a:effectLst/>
                          <a:latin typeface="Calibri" panose="020F0502020204030204" pitchFamily="34" charset="0"/>
                        </a:rPr>
                        <a:t>Tier</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900" b="1" i="0" u="none" strike="noStrike">
                          <a:solidFill>
                            <a:srgbClr val="000000"/>
                          </a:solidFill>
                          <a:effectLst/>
                          <a:latin typeface="Calibri" panose="020F0502020204030204" pitchFamily="34" charset="0"/>
                        </a:rPr>
                        <a:t>Metric</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Nov-22</a:t>
                      </a:r>
                    </a:p>
                  </a:txBody>
                  <a:tcPr marL="1180" marR="1180" marT="11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Dec-22</a:t>
                      </a:r>
                    </a:p>
                  </a:txBody>
                  <a:tcPr marL="1180" marR="1180" marT="11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Jan-23</a:t>
                      </a:r>
                    </a:p>
                  </a:txBody>
                  <a:tcPr marL="1180" marR="1180" marT="11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Feb-23</a:t>
                      </a:r>
                    </a:p>
                  </a:txBody>
                  <a:tcPr marL="1180" marR="1180" marT="118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Mar-23</a:t>
                      </a:r>
                    </a:p>
                  </a:txBody>
                  <a:tcPr marL="1180" marR="1180" marT="1180" marB="0" anchor="ctr">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solidFill>
                      <a:srgbClr val="808080"/>
                    </a:solidFill>
                  </a:tcPr>
                </a:tc>
                <a:extLst>
                  <a:ext uri="{0D108BD9-81ED-4DB2-BD59-A6C34878D82A}">
                    <a16:rowId xmlns:a16="http://schemas.microsoft.com/office/drawing/2014/main" val="25186531"/>
                  </a:ext>
                </a:extLst>
              </a:tr>
              <a:tr h="97790">
                <a:tc rowSpan="26">
                  <a:txBody>
                    <a:bodyPr/>
                    <a:lstStyle/>
                    <a:p>
                      <a:pPr algn="ctr" fontAlgn="ctr"/>
                      <a:r>
                        <a:rPr lang="en-US" sz="1000" b="1" i="0" u="none" strike="noStrike">
                          <a:solidFill>
                            <a:srgbClr val="000000"/>
                          </a:solidFill>
                          <a:effectLst/>
                          <a:latin typeface="Calibri" panose="020F0502020204030204" pitchFamily="34" charset="0"/>
                        </a:rPr>
                        <a:t>US</a:t>
                      </a:r>
                    </a:p>
                  </a:txBody>
                  <a:tcPr marL="1180" marR="1180" marT="1180" marB="0" vert="vert27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8">
                  <a:txBody>
                    <a:bodyPr/>
                    <a:lstStyle/>
                    <a:p>
                      <a:pPr algn="ctr" fontAlgn="ctr"/>
                      <a:r>
                        <a:rPr lang="en-US" sz="900" b="1" i="0" u="none" strike="noStrike">
                          <a:solidFill>
                            <a:srgbClr val="000000"/>
                          </a:solidFill>
                          <a:effectLst/>
                          <a:latin typeface="Calibri" panose="020F0502020204030204" pitchFamily="34" charset="0"/>
                        </a:rPr>
                        <a:t>All</a:t>
                      </a:r>
                    </a:p>
                  </a:txBody>
                  <a:tcPr marL="1180" marR="1180" marT="118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Total Public Comment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dirty="0">
                          <a:solidFill>
                            <a:srgbClr val="000000"/>
                          </a:solidFill>
                          <a:effectLst/>
                          <a:latin typeface="Calibri" panose="020F0502020204030204" pitchFamily="34" charset="0"/>
                        </a:rPr>
                        <a:t>174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170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129</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138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180</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083627951"/>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Public Commnet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29</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28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22</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23</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30</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775675644"/>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Internal Comment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154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114</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130943481"/>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Internal Comment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26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23</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19</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53472595"/>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Chats Handled</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308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289</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36</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774090669"/>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Chats Handled</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51</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902345600"/>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CSAT Score</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96%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93%</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89%</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660275826"/>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Staffed Agents (excl mgmt)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4158309386"/>
                  </a:ext>
                </a:extLst>
              </a:tr>
              <a:tr h="95748">
                <a:tc vMerge="1">
                  <a:txBody>
                    <a:bodyPr/>
                    <a:lstStyle/>
                    <a:p>
                      <a:endParaRPr lang="en-US"/>
                    </a:p>
                  </a:txBody>
                  <a:tcPr/>
                </a:tc>
                <a:tc rowSpan="8">
                  <a:txBody>
                    <a:bodyPr/>
                    <a:lstStyle/>
                    <a:p>
                      <a:pPr algn="ctr" fontAlgn="ctr"/>
                      <a:r>
                        <a:rPr lang="en-US" sz="900" b="1" i="0" u="none" strike="noStrike">
                          <a:solidFill>
                            <a:srgbClr val="000000"/>
                          </a:solidFill>
                          <a:effectLst/>
                          <a:latin typeface="Calibri" panose="020F0502020204030204" pitchFamily="34" charset="0"/>
                        </a:rPr>
                        <a:t>T2</a:t>
                      </a:r>
                    </a:p>
                  </a:txBody>
                  <a:tcPr marL="1180" marR="1180" marT="118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Total Public Comment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113</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110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101</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130</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356888763"/>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Public Commnet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28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33</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653246615"/>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Internal Comment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75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57</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80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67</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536065787"/>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Internal Comment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19</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17</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934661324"/>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Chats Handled</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2</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101382990"/>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Chats Handled</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0</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231180917"/>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CSAT Score</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100%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88%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100%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100%</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099719293"/>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Staffed Agents</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769461408"/>
                  </a:ext>
                </a:extLst>
              </a:tr>
              <a:tr h="95748">
                <a:tc vMerge="1">
                  <a:txBody>
                    <a:bodyPr/>
                    <a:lstStyle/>
                    <a:p>
                      <a:endParaRPr lang="en-US"/>
                    </a:p>
                  </a:txBody>
                  <a:tcPr/>
                </a:tc>
                <a:tc rowSpan="10">
                  <a:txBody>
                    <a:bodyPr/>
                    <a:lstStyle/>
                    <a:p>
                      <a:pPr algn="ctr" fontAlgn="ctr"/>
                      <a:r>
                        <a:rPr lang="en-US" sz="900" b="1" i="0" u="none" strike="noStrike">
                          <a:solidFill>
                            <a:srgbClr val="000000"/>
                          </a:solidFill>
                          <a:effectLst/>
                          <a:latin typeface="Calibri" panose="020F0502020204030204" pitchFamily="34" charset="0"/>
                        </a:rPr>
                        <a:t>T1</a:t>
                      </a:r>
                    </a:p>
                  </a:txBody>
                  <a:tcPr marL="1180" marR="1180" marT="118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Total Public Comment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38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39</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12</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23</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5251615"/>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Public Commnet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19</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12</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191974639"/>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Internal Comment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35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27</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17</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721575440"/>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Internal Comment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9</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4248822288"/>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Chats Handled</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306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285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44</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36</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565971068"/>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Chats Handled</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153</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143</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48</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22</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18</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257716096"/>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Calls Handled</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10</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77181033"/>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Calls Handled</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2</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007028925"/>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CSAT Score</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96%</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95%</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100%</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86%</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95071784"/>
                  </a:ext>
                </a:extLst>
              </a:tr>
              <a:tr h="95748">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Staffed Agents</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a:t>
                      </a:r>
                    </a:p>
                  </a:txBody>
                  <a:tcPr marL="1180" marR="1180" marT="118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2</a:t>
                      </a:r>
                    </a:p>
                  </a:txBody>
                  <a:tcPr marL="1180" marR="1180" marT="1180"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667460625"/>
                  </a:ext>
                </a:extLst>
              </a:tr>
              <a:tr h="95748">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w="1905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80" marR="1180" marT="118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dirty="0">
                          <a:solidFill>
                            <a:srgbClr val="000000"/>
                          </a:solidFill>
                          <a:effectLst/>
                          <a:latin typeface="Calibri" panose="020F0502020204030204" pitchFamily="34" charset="0"/>
                        </a:rPr>
                        <a:t> </a:t>
                      </a:r>
                    </a:p>
                  </a:txBody>
                  <a:tcPr marL="1180" marR="1180" marT="1180" marB="0" anchor="b">
                    <a:lnL>
                      <a:noFill/>
                    </a:lnL>
                    <a:lnR w="190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808080"/>
                    </a:solidFill>
                  </a:tcPr>
                </a:tc>
                <a:extLst>
                  <a:ext uri="{0D108BD9-81ED-4DB2-BD59-A6C34878D82A}">
                    <a16:rowId xmlns:a16="http://schemas.microsoft.com/office/drawing/2014/main" val="1973844509"/>
                  </a:ext>
                </a:extLst>
              </a:tr>
            </a:tbl>
          </a:graphicData>
        </a:graphic>
      </p:graphicFrame>
      <p:graphicFrame>
        <p:nvGraphicFramePr>
          <p:cNvPr id="10" name="Chart 9">
            <a:extLst>
              <a:ext uri="{FF2B5EF4-FFF2-40B4-BE49-F238E27FC236}">
                <a16:creationId xmlns:a16="http://schemas.microsoft.com/office/drawing/2014/main" id="{090CCEBF-DD76-DCB9-F58D-4AA6ADF49A91}"/>
              </a:ext>
            </a:extLst>
          </p:cNvPr>
          <p:cNvGraphicFramePr>
            <a:graphicFrameLocks/>
          </p:cNvGraphicFramePr>
          <p:nvPr>
            <p:extLst>
              <p:ext uri="{D42A27DB-BD31-4B8C-83A1-F6EECF244321}">
                <p14:modId xmlns:p14="http://schemas.microsoft.com/office/powerpoint/2010/main" val="3321108835"/>
              </p:ext>
            </p:extLst>
          </p:nvPr>
        </p:nvGraphicFramePr>
        <p:xfrm>
          <a:off x="1828860" y="4581168"/>
          <a:ext cx="5486280" cy="214338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02233217"/>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2947057" y="75333"/>
            <a:ext cx="3629025" cy="216726"/>
          </a:xfrm>
        </p:spPr>
        <p:txBody>
          <a:bodyPr/>
          <a:lstStyle/>
          <a:p>
            <a:r>
              <a:rPr lang="en-US" sz="1800" dirty="0"/>
              <a:t>March US/UK Agent Performance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11</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121961" y="75333"/>
            <a:ext cx="1041821" cy="124650"/>
          </a:xfrm>
        </p:spPr>
        <p:txBody>
          <a:bodyPr/>
          <a:lstStyle/>
          <a:p>
            <a:r>
              <a:rPr lang="en-US" dirty="0"/>
              <a:t>march 2023</a:t>
            </a:r>
          </a:p>
        </p:txBody>
      </p:sp>
      <p:sp>
        <p:nvSpPr>
          <p:cNvPr id="17" name="TextBox 16">
            <a:extLst>
              <a:ext uri="{FF2B5EF4-FFF2-40B4-BE49-F238E27FC236}">
                <a16:creationId xmlns:a16="http://schemas.microsoft.com/office/drawing/2014/main" id="{D250C5C1-D738-ED23-18F8-DE4DEE7F4A5C}"/>
              </a:ext>
            </a:extLst>
          </p:cNvPr>
          <p:cNvSpPr txBox="1"/>
          <p:nvPr/>
        </p:nvSpPr>
        <p:spPr>
          <a:xfrm>
            <a:off x="160060" y="4893796"/>
            <a:ext cx="7753350" cy="907941"/>
          </a:xfrm>
          <a:prstGeom prst="rect">
            <a:avLst/>
          </a:prstGeom>
          <a:noFill/>
        </p:spPr>
        <p:txBody>
          <a:bodyPr wrap="square" rtlCol="0">
            <a:spAutoFit/>
          </a:bodyPr>
          <a:lstStyle/>
          <a:p>
            <a:pPr>
              <a:spcAft>
                <a:spcPts val="600"/>
              </a:spcAft>
            </a:pPr>
            <a:r>
              <a:rPr lang="en-US" sz="1200" dirty="0"/>
              <a:t>Important Notes:</a:t>
            </a:r>
          </a:p>
          <a:p>
            <a:pPr marL="171450" indent="-171450">
              <a:buFont typeface="Arial" panose="020B0604020202020204" pitchFamily="34" charset="0"/>
              <a:buChar char="•"/>
            </a:pPr>
            <a:r>
              <a:rPr lang="en-US" sz="1200" dirty="0"/>
              <a:t>US CSAT dropped to 89% but was the highest CSAT of the locale overall.</a:t>
            </a:r>
          </a:p>
          <a:p>
            <a:pPr marL="171450" indent="-171450">
              <a:buFont typeface="Arial" panose="020B0604020202020204" pitchFamily="34" charset="0"/>
              <a:buChar char="•"/>
            </a:pPr>
            <a:r>
              <a:rPr lang="en-US" sz="1200" dirty="0"/>
              <a:t>Steve Hurley consistently has one of the highest agent’s score of the locale.</a:t>
            </a:r>
          </a:p>
          <a:p>
            <a:pPr marL="171450" indent="-171450">
              <a:buFont typeface="Arial" panose="020B0604020202020204" pitchFamily="34" charset="0"/>
              <a:buChar char="•"/>
            </a:pPr>
            <a:r>
              <a:rPr lang="en-US" sz="1200" dirty="0"/>
              <a:t>Robert Tarplee score has consistently been lower than the rest of the agents in the locale</a:t>
            </a:r>
          </a:p>
        </p:txBody>
      </p:sp>
      <p:graphicFrame>
        <p:nvGraphicFramePr>
          <p:cNvPr id="6" name="Table 5">
            <a:extLst>
              <a:ext uri="{FF2B5EF4-FFF2-40B4-BE49-F238E27FC236}">
                <a16:creationId xmlns:a16="http://schemas.microsoft.com/office/drawing/2014/main" id="{C2B39764-26B2-F58F-AFC4-DC12065F6026}"/>
              </a:ext>
            </a:extLst>
          </p:cNvPr>
          <p:cNvGraphicFramePr>
            <a:graphicFrameLocks noGrp="1"/>
          </p:cNvGraphicFramePr>
          <p:nvPr>
            <p:extLst>
              <p:ext uri="{D42A27DB-BD31-4B8C-83A1-F6EECF244321}">
                <p14:modId xmlns:p14="http://schemas.microsoft.com/office/powerpoint/2010/main" val="2990536147"/>
              </p:ext>
            </p:extLst>
          </p:nvPr>
        </p:nvGraphicFramePr>
        <p:xfrm>
          <a:off x="372874" y="723135"/>
          <a:ext cx="8398252" cy="1265880"/>
        </p:xfrm>
        <a:graphic>
          <a:graphicData uri="http://schemas.openxmlformats.org/drawingml/2006/table">
            <a:tbl>
              <a:tblPr/>
              <a:tblGrid>
                <a:gridCol w="317722">
                  <a:extLst>
                    <a:ext uri="{9D8B030D-6E8A-4147-A177-3AD203B41FA5}">
                      <a16:colId xmlns:a16="http://schemas.microsoft.com/office/drawing/2014/main" val="1242229320"/>
                    </a:ext>
                  </a:extLst>
                </a:gridCol>
                <a:gridCol w="920794">
                  <a:extLst>
                    <a:ext uri="{9D8B030D-6E8A-4147-A177-3AD203B41FA5}">
                      <a16:colId xmlns:a16="http://schemas.microsoft.com/office/drawing/2014/main" val="407068803"/>
                    </a:ext>
                  </a:extLst>
                </a:gridCol>
                <a:gridCol w="281354">
                  <a:extLst>
                    <a:ext uri="{9D8B030D-6E8A-4147-A177-3AD203B41FA5}">
                      <a16:colId xmlns:a16="http://schemas.microsoft.com/office/drawing/2014/main" val="3819749618"/>
                    </a:ext>
                  </a:extLst>
                </a:gridCol>
                <a:gridCol w="249305">
                  <a:extLst>
                    <a:ext uri="{9D8B030D-6E8A-4147-A177-3AD203B41FA5}">
                      <a16:colId xmlns:a16="http://schemas.microsoft.com/office/drawing/2014/main" val="2737967342"/>
                    </a:ext>
                  </a:extLst>
                </a:gridCol>
                <a:gridCol w="623475">
                  <a:extLst>
                    <a:ext uri="{9D8B030D-6E8A-4147-A177-3AD203B41FA5}">
                      <a16:colId xmlns:a16="http://schemas.microsoft.com/office/drawing/2014/main" val="2765400109"/>
                    </a:ext>
                  </a:extLst>
                </a:gridCol>
                <a:gridCol w="532884">
                  <a:extLst>
                    <a:ext uri="{9D8B030D-6E8A-4147-A177-3AD203B41FA5}">
                      <a16:colId xmlns:a16="http://schemas.microsoft.com/office/drawing/2014/main" val="690265147"/>
                    </a:ext>
                  </a:extLst>
                </a:gridCol>
                <a:gridCol w="543541">
                  <a:extLst>
                    <a:ext uri="{9D8B030D-6E8A-4147-A177-3AD203B41FA5}">
                      <a16:colId xmlns:a16="http://schemas.microsoft.com/office/drawing/2014/main" val="2560946744"/>
                    </a:ext>
                  </a:extLst>
                </a:gridCol>
                <a:gridCol w="362360">
                  <a:extLst>
                    <a:ext uri="{9D8B030D-6E8A-4147-A177-3AD203B41FA5}">
                      <a16:colId xmlns:a16="http://schemas.microsoft.com/office/drawing/2014/main" val="2660223374"/>
                    </a:ext>
                  </a:extLst>
                </a:gridCol>
                <a:gridCol w="500911">
                  <a:extLst>
                    <a:ext uri="{9D8B030D-6E8A-4147-A177-3AD203B41FA5}">
                      <a16:colId xmlns:a16="http://schemas.microsoft.com/office/drawing/2014/main" val="326915941"/>
                    </a:ext>
                  </a:extLst>
                </a:gridCol>
                <a:gridCol w="500911">
                  <a:extLst>
                    <a:ext uri="{9D8B030D-6E8A-4147-A177-3AD203B41FA5}">
                      <a16:colId xmlns:a16="http://schemas.microsoft.com/office/drawing/2014/main" val="2587386998"/>
                    </a:ext>
                  </a:extLst>
                </a:gridCol>
                <a:gridCol w="346375">
                  <a:extLst>
                    <a:ext uri="{9D8B030D-6E8A-4147-A177-3AD203B41FA5}">
                      <a16:colId xmlns:a16="http://schemas.microsoft.com/office/drawing/2014/main" val="3509605068"/>
                    </a:ext>
                  </a:extLst>
                </a:gridCol>
                <a:gridCol w="596830">
                  <a:extLst>
                    <a:ext uri="{9D8B030D-6E8A-4147-A177-3AD203B41FA5}">
                      <a16:colId xmlns:a16="http://schemas.microsoft.com/office/drawing/2014/main" val="4076576190"/>
                    </a:ext>
                  </a:extLst>
                </a:gridCol>
                <a:gridCol w="623475">
                  <a:extLst>
                    <a:ext uri="{9D8B030D-6E8A-4147-A177-3AD203B41FA5}">
                      <a16:colId xmlns:a16="http://schemas.microsoft.com/office/drawing/2014/main" val="2416181043"/>
                    </a:ext>
                  </a:extLst>
                </a:gridCol>
                <a:gridCol w="596830">
                  <a:extLst>
                    <a:ext uri="{9D8B030D-6E8A-4147-A177-3AD203B41FA5}">
                      <a16:colId xmlns:a16="http://schemas.microsoft.com/office/drawing/2014/main" val="2510694811"/>
                    </a:ext>
                  </a:extLst>
                </a:gridCol>
                <a:gridCol w="623475">
                  <a:extLst>
                    <a:ext uri="{9D8B030D-6E8A-4147-A177-3AD203B41FA5}">
                      <a16:colId xmlns:a16="http://schemas.microsoft.com/office/drawing/2014/main" val="2439210832"/>
                    </a:ext>
                  </a:extLst>
                </a:gridCol>
                <a:gridCol w="341046">
                  <a:extLst>
                    <a:ext uri="{9D8B030D-6E8A-4147-A177-3AD203B41FA5}">
                      <a16:colId xmlns:a16="http://schemas.microsoft.com/office/drawing/2014/main" val="2766279330"/>
                    </a:ext>
                  </a:extLst>
                </a:gridCol>
                <a:gridCol w="436964">
                  <a:extLst>
                    <a:ext uri="{9D8B030D-6E8A-4147-A177-3AD203B41FA5}">
                      <a16:colId xmlns:a16="http://schemas.microsoft.com/office/drawing/2014/main" val="1462672705"/>
                    </a:ext>
                  </a:extLst>
                </a:gridCol>
              </a:tblGrid>
              <a:tr h="117904">
                <a:tc gridSpan="17">
                  <a:txBody>
                    <a:bodyPr/>
                    <a:lstStyle/>
                    <a:p>
                      <a:pPr algn="ctr" fontAlgn="ctr"/>
                      <a:r>
                        <a:rPr lang="en-US" sz="900" b="1" i="0" u="none" strike="noStrike" dirty="0">
                          <a:solidFill>
                            <a:srgbClr val="000000"/>
                          </a:solidFill>
                          <a:effectLst/>
                          <a:latin typeface="Calibri" panose="020F0502020204030204" pitchFamily="34" charset="0"/>
                        </a:rPr>
                        <a:t>March Support Perf</a:t>
                      </a:r>
                    </a:p>
                  </a:txBody>
                  <a:tcPr marL="3930" marR="3930" marT="393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08330739"/>
                  </a:ext>
                </a:extLst>
              </a:tr>
              <a:tr h="90393">
                <a:tc>
                  <a:txBody>
                    <a:bodyPr/>
                    <a:lstStyle/>
                    <a:p>
                      <a:pPr algn="ctr" fontAlgn="ctr"/>
                      <a:r>
                        <a:rPr lang="en-US" sz="900" b="0" i="0" u="none" strike="noStrike" dirty="0">
                          <a:solidFill>
                            <a:srgbClr val="000000"/>
                          </a:solidFill>
                          <a:effectLst/>
                          <a:latin typeface="Calibri" panose="020F0502020204030204" pitchFamily="34" charset="0"/>
                        </a:rPr>
                        <a:t>3/23</a:t>
                      </a:r>
                    </a:p>
                  </a:txBody>
                  <a:tcPr marL="3930" marR="3930" marT="393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Name</a:t>
                      </a:r>
                    </a:p>
                  </a:txBody>
                  <a:tcPr marL="3930" marR="3930" marT="393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600" b="0" i="0" u="none" strike="noStrike" dirty="0">
                          <a:solidFill>
                            <a:srgbClr val="000000"/>
                          </a:solidFill>
                          <a:effectLst/>
                          <a:latin typeface="Calibri" panose="020F0502020204030204" pitchFamily="34" charset="0"/>
                        </a:rPr>
                        <a:t>Location</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Tier</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Scheduled Hours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Worked Hours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Public</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Private</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Reported Jira</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Assigned Jira</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Chats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Calls Handled</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Talk Time</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Positive Ratings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Negative Ratings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CSAT</a:t>
                      </a:r>
                    </a:p>
                  </a:txBody>
                  <a:tcPr marL="3930" marR="3930" marT="393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Agent Score</a:t>
                      </a:r>
                    </a:p>
                  </a:txBody>
                  <a:tcPr marL="3930" marR="3930" marT="393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844413355"/>
                  </a:ext>
                </a:extLst>
              </a:tr>
              <a:tr h="90393">
                <a:tc>
                  <a:txBody>
                    <a:bodyPr/>
                    <a:lstStyle/>
                    <a:p>
                      <a:pPr algn="l" fontAlgn="b"/>
                      <a:r>
                        <a:rPr lang="en-US" sz="900" b="0" i="0" u="none" strike="noStrike">
                          <a:solidFill>
                            <a:srgbClr val="000000"/>
                          </a:solidFill>
                          <a:effectLst/>
                          <a:latin typeface="Calibri" panose="020F0502020204030204" pitchFamily="34" charset="0"/>
                        </a:rPr>
                        <a:t> </a:t>
                      </a:r>
                    </a:p>
                  </a:txBody>
                  <a:tcPr marL="3930" marR="3930" marT="393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Jack Zhou</a:t>
                      </a:r>
                    </a:p>
                  </a:txBody>
                  <a:tcPr marL="3930" marR="3930" marT="393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none" strike="noStrike">
                          <a:solidFill>
                            <a:srgbClr val="000000"/>
                          </a:solidFill>
                          <a:effectLst/>
                          <a:latin typeface="Calibri" panose="020F0502020204030204" pitchFamily="34" charset="0"/>
                        </a:rPr>
                        <a:t>US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T1</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153:00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70:45</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12</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4</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26</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100%</a:t>
                      </a:r>
                    </a:p>
                  </a:txBody>
                  <a:tcPr marL="3930" marR="3930" marT="39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87</a:t>
                      </a:r>
                    </a:p>
                  </a:txBody>
                  <a:tcPr marL="3930" marR="3930" marT="393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3808921026"/>
                  </a:ext>
                </a:extLst>
              </a:tr>
              <a:tr h="115802">
                <a:tc>
                  <a:txBody>
                    <a:bodyPr/>
                    <a:lstStyle/>
                    <a:p>
                      <a:pPr algn="l" fontAlgn="b"/>
                      <a:r>
                        <a:rPr lang="en-US" sz="900" b="0" i="0" u="none" strike="noStrike">
                          <a:solidFill>
                            <a:srgbClr val="000000"/>
                          </a:solidFill>
                          <a:effectLst/>
                          <a:latin typeface="Calibri" panose="020F0502020204030204" pitchFamily="34" charset="0"/>
                        </a:rPr>
                        <a:t> </a:t>
                      </a:r>
                    </a:p>
                  </a:txBody>
                  <a:tcPr marL="3930" marR="3930" marT="393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Marcell Eldin</a:t>
                      </a:r>
                    </a:p>
                  </a:txBody>
                  <a:tcPr marL="3930" marR="3930" marT="393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none" strike="noStrike" dirty="0">
                          <a:solidFill>
                            <a:srgbClr val="000000"/>
                          </a:solidFill>
                          <a:effectLst/>
                          <a:latin typeface="Calibri" panose="020F0502020204030204" pitchFamily="34" charset="0"/>
                        </a:rPr>
                        <a:t>US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T1</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171:00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54:14</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11</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1:36</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50%</a:t>
                      </a:r>
                    </a:p>
                  </a:txBody>
                  <a:tcPr marL="3930" marR="3930" marT="39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81</a:t>
                      </a:r>
                    </a:p>
                  </a:txBody>
                  <a:tcPr marL="3930" marR="3930" marT="393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1608929328"/>
                  </a:ext>
                </a:extLst>
              </a:tr>
              <a:tr h="86463">
                <a:tc>
                  <a:txBody>
                    <a:bodyPr/>
                    <a:lstStyle/>
                    <a:p>
                      <a:pPr algn="l" fontAlgn="b"/>
                      <a:r>
                        <a:rPr lang="en-US" sz="900" b="0" i="0" u="none" strike="noStrike">
                          <a:solidFill>
                            <a:srgbClr val="000000"/>
                          </a:solidFill>
                          <a:effectLst/>
                          <a:latin typeface="Calibri" panose="020F0502020204030204" pitchFamily="34" charset="0"/>
                        </a:rPr>
                        <a:t> </a:t>
                      </a:r>
                    </a:p>
                  </a:txBody>
                  <a:tcPr marL="3930" marR="3930" marT="393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Christopher Hotze</a:t>
                      </a:r>
                    </a:p>
                  </a:txBody>
                  <a:tcPr marL="3930" marR="3930" marT="393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none" strike="noStrike" dirty="0">
                          <a:solidFill>
                            <a:srgbClr val="000000"/>
                          </a:solidFill>
                          <a:effectLst/>
                          <a:latin typeface="Calibri" panose="020F0502020204030204" pitchFamily="34" charset="0"/>
                        </a:rPr>
                        <a:t>US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153:00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69:53</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19</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35</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0%</a:t>
                      </a:r>
                    </a:p>
                  </a:txBody>
                  <a:tcPr marL="3930" marR="3930" marT="39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84</a:t>
                      </a:r>
                    </a:p>
                  </a:txBody>
                  <a:tcPr marL="3930" marR="3930" marT="393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1308555081"/>
                  </a:ext>
                </a:extLst>
              </a:tr>
              <a:tr h="86463">
                <a:tc>
                  <a:txBody>
                    <a:bodyPr/>
                    <a:lstStyle/>
                    <a:p>
                      <a:pPr algn="l" fontAlgn="b"/>
                      <a:r>
                        <a:rPr lang="en-US" sz="900" b="0" i="0" u="none" strike="noStrike">
                          <a:solidFill>
                            <a:srgbClr val="000000"/>
                          </a:solidFill>
                          <a:effectLst/>
                          <a:latin typeface="Calibri" panose="020F0502020204030204" pitchFamily="34" charset="0"/>
                        </a:rPr>
                        <a:t> </a:t>
                      </a:r>
                    </a:p>
                  </a:txBody>
                  <a:tcPr marL="3930" marR="3930" marT="393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Robert Tarplee</a:t>
                      </a:r>
                    </a:p>
                  </a:txBody>
                  <a:tcPr marL="3930" marR="3930" marT="393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none" strike="noStrike">
                          <a:solidFill>
                            <a:srgbClr val="000000"/>
                          </a:solidFill>
                          <a:effectLst/>
                          <a:latin typeface="Calibri" panose="020F0502020204030204" pitchFamily="34" charset="0"/>
                        </a:rPr>
                        <a:t>US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T2</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160:00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89:09</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0%</a:t>
                      </a:r>
                    </a:p>
                  </a:txBody>
                  <a:tcPr marL="3930" marR="3930" marT="39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48</a:t>
                      </a:r>
                    </a:p>
                  </a:txBody>
                  <a:tcPr marL="3930" marR="3930" marT="393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375785494"/>
                  </a:ext>
                </a:extLst>
              </a:tr>
              <a:tr h="86463">
                <a:tc>
                  <a:txBody>
                    <a:bodyPr/>
                    <a:lstStyle/>
                    <a:p>
                      <a:pPr algn="l" fontAlgn="b"/>
                      <a:r>
                        <a:rPr lang="en-US" sz="900" b="0" i="0" u="none" strike="noStrike">
                          <a:solidFill>
                            <a:srgbClr val="000000"/>
                          </a:solidFill>
                          <a:effectLst/>
                          <a:latin typeface="Calibri" panose="020F0502020204030204" pitchFamily="34" charset="0"/>
                        </a:rPr>
                        <a:t> </a:t>
                      </a:r>
                    </a:p>
                  </a:txBody>
                  <a:tcPr marL="3930" marR="3930" marT="393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Steve Hurley</a:t>
                      </a:r>
                    </a:p>
                  </a:txBody>
                  <a:tcPr marL="3930" marR="3930" marT="393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none" strike="noStrike" dirty="0">
                          <a:solidFill>
                            <a:srgbClr val="000000"/>
                          </a:solidFill>
                          <a:effectLst/>
                          <a:latin typeface="Calibri" panose="020F0502020204030204" pitchFamily="34" charset="0"/>
                        </a:rPr>
                        <a:t>US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184:00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75:38</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62</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100%</a:t>
                      </a:r>
                    </a:p>
                  </a:txBody>
                  <a:tcPr marL="3930" marR="3930" marT="39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129</a:t>
                      </a:r>
                    </a:p>
                  </a:txBody>
                  <a:tcPr marL="3930" marR="3930" marT="393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AD47"/>
                    </a:solidFill>
                  </a:tcPr>
                </a:tc>
                <a:extLst>
                  <a:ext uri="{0D108BD9-81ED-4DB2-BD59-A6C34878D82A}">
                    <a16:rowId xmlns:a16="http://schemas.microsoft.com/office/drawing/2014/main" val="94491417"/>
                  </a:ext>
                </a:extLst>
              </a:tr>
              <a:tr h="86463">
                <a:tc>
                  <a:txBody>
                    <a:bodyPr/>
                    <a:lstStyle/>
                    <a:p>
                      <a:pPr algn="l" fontAlgn="b"/>
                      <a:r>
                        <a:rPr lang="en-US" sz="900" b="0" i="0" u="none" strike="noStrike">
                          <a:solidFill>
                            <a:srgbClr val="000000"/>
                          </a:solidFill>
                          <a:effectLst/>
                          <a:latin typeface="Calibri" panose="020F0502020204030204" pitchFamily="34" charset="0"/>
                        </a:rPr>
                        <a:t> </a:t>
                      </a:r>
                    </a:p>
                  </a:txBody>
                  <a:tcPr marL="3930" marR="3930" marT="393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Timothy McDougall</a:t>
                      </a:r>
                    </a:p>
                  </a:txBody>
                  <a:tcPr marL="3930" marR="3930" marT="393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600" b="0" i="0" u="none" strike="noStrike" dirty="0">
                          <a:solidFill>
                            <a:srgbClr val="000000"/>
                          </a:solidFill>
                          <a:effectLst/>
                          <a:latin typeface="Calibri" panose="020F0502020204030204" pitchFamily="34" charset="0"/>
                        </a:rPr>
                        <a:t>US</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189:00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88:55</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47</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17</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0:26</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930" marR="3930" marT="393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0%</a:t>
                      </a:r>
                    </a:p>
                  </a:txBody>
                  <a:tcPr marL="3930" marR="3930" marT="393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1" i="0" u="none" strike="noStrike" dirty="0">
                          <a:solidFill>
                            <a:srgbClr val="000000"/>
                          </a:solidFill>
                          <a:effectLst/>
                          <a:latin typeface="Calibri" panose="020F0502020204030204" pitchFamily="34" charset="0"/>
                        </a:rPr>
                        <a:t>85</a:t>
                      </a:r>
                    </a:p>
                  </a:txBody>
                  <a:tcPr marL="3930" marR="3930" marT="393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3928146520"/>
                  </a:ext>
                </a:extLst>
              </a:tr>
            </a:tbl>
          </a:graphicData>
        </a:graphic>
      </p:graphicFrame>
      <p:graphicFrame>
        <p:nvGraphicFramePr>
          <p:cNvPr id="9" name="Table 8">
            <a:extLst>
              <a:ext uri="{FF2B5EF4-FFF2-40B4-BE49-F238E27FC236}">
                <a16:creationId xmlns:a16="http://schemas.microsoft.com/office/drawing/2014/main" id="{75A3A18F-DD6C-3BA8-B7E8-0F5DD766CD85}"/>
              </a:ext>
            </a:extLst>
          </p:cNvPr>
          <p:cNvGraphicFramePr>
            <a:graphicFrameLocks noGrp="1"/>
          </p:cNvGraphicFramePr>
          <p:nvPr>
            <p:extLst>
              <p:ext uri="{D42A27DB-BD31-4B8C-83A1-F6EECF244321}">
                <p14:modId xmlns:p14="http://schemas.microsoft.com/office/powerpoint/2010/main" val="2273147627"/>
              </p:ext>
            </p:extLst>
          </p:nvPr>
        </p:nvGraphicFramePr>
        <p:xfrm>
          <a:off x="1494858" y="2278651"/>
          <a:ext cx="6087471" cy="1327795"/>
        </p:xfrm>
        <a:graphic>
          <a:graphicData uri="http://schemas.openxmlformats.org/drawingml/2006/table">
            <a:tbl>
              <a:tblPr/>
              <a:tblGrid>
                <a:gridCol w="966150">
                  <a:extLst>
                    <a:ext uri="{9D8B030D-6E8A-4147-A177-3AD203B41FA5}">
                      <a16:colId xmlns:a16="http://schemas.microsoft.com/office/drawing/2014/main" val="1215915536"/>
                    </a:ext>
                  </a:extLst>
                </a:gridCol>
                <a:gridCol w="457650">
                  <a:extLst>
                    <a:ext uri="{9D8B030D-6E8A-4147-A177-3AD203B41FA5}">
                      <a16:colId xmlns:a16="http://schemas.microsoft.com/office/drawing/2014/main" val="1445889275"/>
                    </a:ext>
                  </a:extLst>
                </a:gridCol>
                <a:gridCol w="486706">
                  <a:extLst>
                    <a:ext uri="{9D8B030D-6E8A-4147-A177-3AD203B41FA5}">
                      <a16:colId xmlns:a16="http://schemas.microsoft.com/office/drawing/2014/main" val="1273751439"/>
                    </a:ext>
                  </a:extLst>
                </a:gridCol>
                <a:gridCol w="849922">
                  <a:extLst>
                    <a:ext uri="{9D8B030D-6E8A-4147-A177-3AD203B41FA5}">
                      <a16:colId xmlns:a16="http://schemas.microsoft.com/office/drawing/2014/main" val="1817747422"/>
                    </a:ext>
                  </a:extLst>
                </a:gridCol>
                <a:gridCol w="726430">
                  <a:extLst>
                    <a:ext uri="{9D8B030D-6E8A-4147-A177-3AD203B41FA5}">
                      <a16:colId xmlns:a16="http://schemas.microsoft.com/office/drawing/2014/main" val="2967616505"/>
                    </a:ext>
                  </a:extLst>
                </a:gridCol>
                <a:gridCol w="740957">
                  <a:extLst>
                    <a:ext uri="{9D8B030D-6E8A-4147-A177-3AD203B41FA5}">
                      <a16:colId xmlns:a16="http://schemas.microsoft.com/office/drawing/2014/main" val="764104817"/>
                    </a:ext>
                  </a:extLst>
                </a:gridCol>
                <a:gridCol w="493972">
                  <a:extLst>
                    <a:ext uri="{9D8B030D-6E8A-4147-A177-3AD203B41FA5}">
                      <a16:colId xmlns:a16="http://schemas.microsoft.com/office/drawing/2014/main" val="900078455"/>
                    </a:ext>
                  </a:extLst>
                </a:gridCol>
                <a:gridCol w="682842">
                  <a:extLst>
                    <a:ext uri="{9D8B030D-6E8A-4147-A177-3AD203B41FA5}">
                      <a16:colId xmlns:a16="http://schemas.microsoft.com/office/drawing/2014/main" val="2359178185"/>
                    </a:ext>
                  </a:extLst>
                </a:gridCol>
                <a:gridCol w="682842">
                  <a:extLst>
                    <a:ext uri="{9D8B030D-6E8A-4147-A177-3AD203B41FA5}">
                      <a16:colId xmlns:a16="http://schemas.microsoft.com/office/drawing/2014/main" val="2205233983"/>
                    </a:ext>
                  </a:extLst>
                </a:gridCol>
              </a:tblGrid>
              <a:tr h="171065">
                <a:tc gridSpan="9">
                  <a:txBody>
                    <a:bodyPr/>
                    <a:lstStyle/>
                    <a:p>
                      <a:pPr algn="ctr" fontAlgn="ctr"/>
                      <a:r>
                        <a:rPr lang="en-US" sz="900" b="1" i="0" u="none" strike="noStrike" dirty="0">
                          <a:solidFill>
                            <a:srgbClr val="000000"/>
                          </a:solidFill>
                          <a:effectLst/>
                          <a:latin typeface="Calibri" panose="020F0502020204030204" pitchFamily="34" charset="0"/>
                        </a:rPr>
                        <a:t>March Agent Score Card</a:t>
                      </a:r>
                    </a:p>
                  </a:txBody>
                  <a:tcPr marL="4461" marR="4461" marT="446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172113599"/>
                  </a:ext>
                </a:extLst>
              </a:tr>
              <a:tr h="171065">
                <a:tc>
                  <a:txBody>
                    <a:bodyPr/>
                    <a:lstStyle/>
                    <a:p>
                      <a:pPr algn="ctr" fontAlgn="ctr"/>
                      <a:r>
                        <a:rPr lang="en-US" sz="900" b="0" i="0" u="none" strike="noStrike">
                          <a:solidFill>
                            <a:srgbClr val="000000"/>
                          </a:solidFill>
                          <a:effectLst/>
                          <a:latin typeface="Calibri" panose="020F0502020204030204" pitchFamily="34" charset="0"/>
                        </a:rPr>
                        <a:t>Name</a:t>
                      </a:r>
                    </a:p>
                  </a:txBody>
                  <a:tcPr marL="4461" marR="4461" marT="4461"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Tier</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Public</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Private</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Chats</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Calls Handled</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CSAT</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Reported Jira</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Assigned Jira</a:t>
                      </a:r>
                    </a:p>
                  </a:txBody>
                  <a:tcPr marL="4461" marR="4461" marT="446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594731797"/>
                  </a:ext>
                </a:extLst>
              </a:tr>
              <a:tr h="171065">
                <a:tc>
                  <a:txBody>
                    <a:bodyPr/>
                    <a:lstStyle/>
                    <a:p>
                      <a:pPr algn="l" fontAlgn="b"/>
                      <a:r>
                        <a:rPr lang="en-US" sz="900" b="0" i="0" u="none" strike="noStrike">
                          <a:solidFill>
                            <a:srgbClr val="000000"/>
                          </a:solidFill>
                          <a:effectLst/>
                          <a:latin typeface="Calibri" panose="020F0502020204030204" pitchFamily="34" charset="0"/>
                        </a:rPr>
                        <a:t>Jack Zhou</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T1</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88.89</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26149506"/>
                  </a:ext>
                </a:extLst>
              </a:tr>
              <a:tr h="162920">
                <a:tc>
                  <a:txBody>
                    <a:bodyPr/>
                    <a:lstStyle/>
                    <a:p>
                      <a:pPr algn="l" fontAlgn="b"/>
                      <a:r>
                        <a:rPr lang="en-US" sz="900" b="0" i="0" u="none" strike="noStrike">
                          <a:solidFill>
                            <a:srgbClr val="000000"/>
                          </a:solidFill>
                          <a:effectLst/>
                          <a:latin typeface="Calibri" panose="020F0502020204030204" pitchFamily="34" charset="0"/>
                        </a:rPr>
                        <a:t>Marcell Eldin</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T1</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95.65</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55.56</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59587920"/>
                  </a:ext>
                </a:extLst>
              </a:tr>
              <a:tr h="162920">
                <a:tc>
                  <a:txBody>
                    <a:bodyPr/>
                    <a:lstStyle/>
                    <a:p>
                      <a:pPr algn="l" fontAlgn="b"/>
                      <a:r>
                        <a:rPr lang="en-US" sz="900" b="0" i="0" u="none" strike="noStrike">
                          <a:solidFill>
                            <a:srgbClr val="000000"/>
                          </a:solidFill>
                          <a:effectLst/>
                          <a:latin typeface="Calibri" panose="020F0502020204030204" pitchFamily="34" charset="0"/>
                        </a:rPr>
                        <a:t>Christopher Hotze</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58.46</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40.00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84564999"/>
                  </a:ext>
                </a:extLst>
              </a:tr>
              <a:tr h="162920">
                <a:tc>
                  <a:txBody>
                    <a:bodyPr/>
                    <a:lstStyle/>
                    <a:p>
                      <a:pPr algn="l" fontAlgn="b"/>
                      <a:r>
                        <a:rPr lang="en-US" sz="900" b="0" i="0" u="none" strike="noStrike">
                          <a:solidFill>
                            <a:srgbClr val="000000"/>
                          </a:solidFill>
                          <a:effectLst/>
                          <a:latin typeface="Calibri" panose="020F0502020204030204" pitchFamily="34" charset="0"/>
                        </a:rPr>
                        <a:t>Robert Tarplee</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6.15</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29.85</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7100616"/>
                  </a:ext>
                </a:extLst>
              </a:tr>
              <a:tr h="162920">
                <a:tc>
                  <a:txBody>
                    <a:bodyPr/>
                    <a:lstStyle/>
                    <a:p>
                      <a:pPr algn="l" fontAlgn="b"/>
                      <a:r>
                        <a:rPr lang="en-US" sz="900" b="0" i="0" u="none" strike="noStrike">
                          <a:solidFill>
                            <a:srgbClr val="000000"/>
                          </a:solidFill>
                          <a:effectLst/>
                          <a:latin typeface="Calibri" panose="020F0502020204030204" pitchFamily="34" charset="0"/>
                        </a:rPr>
                        <a:t>Steve Hurley</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59.70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62225362"/>
                  </a:ext>
                </a:extLst>
              </a:tr>
              <a:tr h="162920">
                <a:tc>
                  <a:txBody>
                    <a:bodyPr/>
                    <a:lstStyle/>
                    <a:p>
                      <a:pPr algn="l" fontAlgn="b"/>
                      <a:r>
                        <a:rPr lang="en-US" sz="900" b="0" i="0" u="none" strike="noStrike">
                          <a:solidFill>
                            <a:srgbClr val="000000"/>
                          </a:solidFill>
                          <a:effectLst/>
                          <a:latin typeface="Calibri" panose="020F0502020204030204" pitchFamily="34" charset="0"/>
                        </a:rPr>
                        <a:t>Timothy McDougall</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9292016"/>
                  </a:ext>
                </a:extLst>
              </a:tr>
            </a:tbl>
          </a:graphicData>
        </a:graphic>
      </p:graphicFrame>
    </p:spTree>
    <p:extLst>
      <p:ext uri="{BB962C8B-B14F-4D97-AF65-F5344CB8AC3E}">
        <p14:creationId xmlns:p14="http://schemas.microsoft.com/office/powerpoint/2010/main" val="4284229469"/>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B885C11-D739-3447-91A4-A71415611294}"/>
              </a:ext>
            </a:extLst>
          </p:cNvPr>
          <p:cNvSpPr>
            <a:spLocks noGrp="1"/>
          </p:cNvSpPr>
          <p:nvPr>
            <p:ph type="ftr" sz="quarter" idx="11"/>
          </p:nvPr>
        </p:nvSpPr>
        <p:spPr/>
        <p:txBody>
          <a:bodyPr/>
          <a:lstStyle/>
          <a:p>
            <a:r>
              <a:rPr lang="en-US"/>
              <a:t>© StackPath Technologies, LLC. All rights reserved. Proprietary and confidential. Do not duplicate or share without express permission.</a:t>
            </a:r>
          </a:p>
        </p:txBody>
      </p:sp>
      <p:sp>
        <p:nvSpPr>
          <p:cNvPr id="4" name="Slide Number Placeholder 3">
            <a:extLst>
              <a:ext uri="{FF2B5EF4-FFF2-40B4-BE49-F238E27FC236}">
                <a16:creationId xmlns:a16="http://schemas.microsoft.com/office/drawing/2014/main" id="{7087848E-13B7-6545-B771-F00D837B4153}"/>
              </a:ext>
            </a:extLst>
          </p:cNvPr>
          <p:cNvSpPr>
            <a:spLocks noGrp="1"/>
          </p:cNvSpPr>
          <p:nvPr>
            <p:ph type="sldNum" sz="quarter" idx="12"/>
          </p:nvPr>
        </p:nvSpPr>
        <p:spPr/>
        <p:txBody>
          <a:bodyPr/>
          <a:lstStyle/>
          <a:p>
            <a:fld id="{408DC6F8-B5ED-0D4C-8247-045D7D76CD01}" type="slidenum">
              <a:rPr lang="en-US" smtClean="0"/>
              <a:t>2</a:t>
            </a:fld>
            <a:endParaRPr lang="en-US"/>
          </a:p>
        </p:txBody>
      </p:sp>
      <p:sp>
        <p:nvSpPr>
          <p:cNvPr id="5" name="Title 4">
            <a:extLst>
              <a:ext uri="{FF2B5EF4-FFF2-40B4-BE49-F238E27FC236}">
                <a16:creationId xmlns:a16="http://schemas.microsoft.com/office/drawing/2014/main" id="{2A6E30BE-6173-1C4C-9DB3-A24ED18B69FD}"/>
              </a:ext>
            </a:extLst>
          </p:cNvPr>
          <p:cNvSpPr>
            <a:spLocks noGrp="1"/>
          </p:cNvSpPr>
          <p:nvPr>
            <p:ph type="title"/>
          </p:nvPr>
        </p:nvSpPr>
        <p:spPr>
          <a:xfrm>
            <a:off x="5197882" y="1096199"/>
            <a:ext cx="2787276" cy="162609"/>
          </a:xfrm>
        </p:spPr>
        <p:txBody>
          <a:bodyPr/>
          <a:lstStyle/>
          <a:p>
            <a:r>
              <a:rPr lang="en-US" sz="1350" dirty="0"/>
              <a:t>Table of Contents:</a:t>
            </a:r>
          </a:p>
        </p:txBody>
      </p:sp>
      <p:sp>
        <p:nvSpPr>
          <p:cNvPr id="6" name="TextBox 5">
            <a:extLst>
              <a:ext uri="{FF2B5EF4-FFF2-40B4-BE49-F238E27FC236}">
                <a16:creationId xmlns:a16="http://schemas.microsoft.com/office/drawing/2014/main" id="{97D0FC27-2B49-4B73-91B6-58A6772262EE}"/>
              </a:ext>
            </a:extLst>
          </p:cNvPr>
          <p:cNvSpPr txBox="1"/>
          <p:nvPr/>
        </p:nvSpPr>
        <p:spPr>
          <a:xfrm>
            <a:off x="4943475" y="1303946"/>
            <a:ext cx="4076700" cy="2512226"/>
          </a:xfrm>
          <a:prstGeom prst="rect">
            <a:avLst/>
          </a:prstGeom>
          <a:noFill/>
        </p:spPr>
        <p:txBody>
          <a:bodyPr wrap="square" rtlCol="0">
            <a:spAutoFit/>
          </a:bodyPr>
          <a:lstStyle/>
          <a:p>
            <a:r>
              <a:rPr lang="en-US" sz="1050" dirty="0"/>
              <a:t>1 </a:t>
            </a:r>
            <a:r>
              <a:rPr lang="en-US" sz="1100" dirty="0"/>
              <a:t>……………………………….…… </a:t>
            </a:r>
            <a:r>
              <a:rPr lang="en-US" sz="1050" b="1" dirty="0">
                <a:hlinkClick r:id="rId3" action="ppaction://hlinksldjump"/>
              </a:rPr>
              <a:t>Title Page</a:t>
            </a:r>
            <a:endParaRPr lang="en-US" sz="1050" b="1" dirty="0"/>
          </a:p>
          <a:p>
            <a:r>
              <a:rPr lang="en-US" sz="1050" dirty="0"/>
              <a:t>2 </a:t>
            </a:r>
            <a:r>
              <a:rPr lang="en-US" sz="1100" dirty="0"/>
              <a:t>…………………………………….</a:t>
            </a:r>
            <a:r>
              <a:rPr lang="en-US" sz="1050" dirty="0"/>
              <a:t> </a:t>
            </a:r>
            <a:r>
              <a:rPr lang="en-US" sz="1050" dirty="0">
                <a:hlinkClick r:id="rId4" action="ppaction://hlinksldjump"/>
              </a:rPr>
              <a:t>Table of Contents</a:t>
            </a:r>
            <a:endParaRPr lang="en-US" sz="1050" dirty="0"/>
          </a:p>
          <a:p>
            <a:r>
              <a:rPr lang="en-US" sz="1050" dirty="0"/>
              <a:t>3 </a:t>
            </a:r>
            <a:r>
              <a:rPr lang="en-US" sz="1100" dirty="0"/>
              <a:t>…………………………………………</a:t>
            </a:r>
            <a:r>
              <a:rPr lang="en-US" sz="1050" dirty="0"/>
              <a:t> </a:t>
            </a:r>
            <a:r>
              <a:rPr lang="en-US" sz="1050" b="1" dirty="0">
                <a:hlinkClick r:id="rId5" action="ppaction://hlinksldjump"/>
              </a:rPr>
              <a:t>Agent Score Card Rubric</a:t>
            </a:r>
            <a:endParaRPr lang="en-US" sz="1050" b="1" dirty="0"/>
          </a:p>
          <a:p>
            <a:r>
              <a:rPr lang="en-US" sz="1050" dirty="0"/>
              <a:t>4</a:t>
            </a:r>
            <a:r>
              <a:rPr lang="en-US" sz="1000" dirty="0"/>
              <a:t> </a:t>
            </a:r>
            <a:r>
              <a:rPr lang="en-US" sz="1100" dirty="0"/>
              <a:t>………………………………………… </a:t>
            </a:r>
            <a:r>
              <a:rPr lang="en-US" sz="1050" b="1" dirty="0">
                <a:hlinkClick r:id="rId6" action="ppaction://hlinksldjump"/>
              </a:rPr>
              <a:t>All Locale Performance Review</a:t>
            </a:r>
            <a:endParaRPr lang="en-US" sz="1050" b="1" dirty="0"/>
          </a:p>
          <a:p>
            <a:r>
              <a:rPr lang="en-US" sz="1050" dirty="0"/>
              <a:t>5</a:t>
            </a:r>
            <a:r>
              <a:rPr lang="en-US" sz="1000" dirty="0"/>
              <a:t> </a:t>
            </a:r>
            <a:r>
              <a:rPr lang="en-US" sz="1100" dirty="0"/>
              <a:t>…………………………………………….. </a:t>
            </a:r>
            <a:r>
              <a:rPr lang="en-US" sz="1050" dirty="0">
                <a:hlinkClick r:id="rId7" action="ppaction://hlinksldjump"/>
              </a:rPr>
              <a:t>Manila Performance Review Part 1</a:t>
            </a:r>
            <a:endParaRPr lang="en-US" sz="1050" dirty="0"/>
          </a:p>
          <a:p>
            <a:r>
              <a:rPr lang="en-US" sz="1050" dirty="0"/>
              <a:t>6 </a:t>
            </a:r>
            <a:r>
              <a:rPr lang="en-US" sz="1100" dirty="0"/>
              <a:t>…………………………………………….. </a:t>
            </a:r>
            <a:r>
              <a:rPr lang="en-US" sz="1050" dirty="0">
                <a:hlinkClick r:id="rId8" action="ppaction://hlinksldjump"/>
              </a:rPr>
              <a:t>Manila Performance Review Part 2</a:t>
            </a:r>
            <a:endParaRPr lang="en-US" sz="1050" dirty="0"/>
          </a:p>
          <a:p>
            <a:r>
              <a:rPr lang="en-US" sz="1050" dirty="0"/>
              <a:t>7</a:t>
            </a:r>
            <a:r>
              <a:rPr lang="en-US" sz="1000" dirty="0"/>
              <a:t> </a:t>
            </a:r>
            <a:r>
              <a:rPr lang="en-US" sz="1100" dirty="0"/>
              <a:t>…………………………………………….. </a:t>
            </a:r>
            <a:r>
              <a:rPr lang="en-US" sz="1050" dirty="0">
                <a:hlinkClick r:id="rId9" action="ppaction://hlinksldjump"/>
              </a:rPr>
              <a:t>Serbia Performance Review Part 1</a:t>
            </a:r>
            <a:endParaRPr lang="en-US" sz="1050" dirty="0"/>
          </a:p>
          <a:p>
            <a:r>
              <a:rPr lang="en-US" sz="1050" dirty="0"/>
              <a:t>8</a:t>
            </a:r>
            <a:r>
              <a:rPr lang="en-US" sz="1000" dirty="0"/>
              <a:t> </a:t>
            </a:r>
            <a:r>
              <a:rPr lang="en-US" sz="1100" dirty="0"/>
              <a:t>…………………………………………….. </a:t>
            </a:r>
            <a:r>
              <a:rPr lang="en-US" sz="1050" dirty="0">
                <a:hlinkClick r:id="rId10" action="ppaction://hlinksldjump"/>
              </a:rPr>
              <a:t>Serbia </a:t>
            </a:r>
            <a:r>
              <a:rPr lang="en-US" sz="1050" dirty="0" err="1">
                <a:hlinkClick r:id="rId10" action="ppaction://hlinksldjump"/>
              </a:rPr>
              <a:t>Peformance</a:t>
            </a:r>
            <a:r>
              <a:rPr lang="en-US" sz="1050" dirty="0">
                <a:hlinkClick r:id="rId10" action="ppaction://hlinksldjump"/>
              </a:rPr>
              <a:t> Review Part 2</a:t>
            </a:r>
            <a:endParaRPr lang="en-US" sz="1050" dirty="0"/>
          </a:p>
          <a:p>
            <a:r>
              <a:rPr lang="en-US" sz="1050" dirty="0"/>
              <a:t>9 </a:t>
            </a:r>
            <a:r>
              <a:rPr lang="en-US" sz="1100" dirty="0"/>
              <a:t>…………………………………………….. </a:t>
            </a:r>
            <a:r>
              <a:rPr lang="en-US" sz="1050" dirty="0">
                <a:hlinkClick r:id="rId11" action="ppaction://hlinksldjump"/>
              </a:rPr>
              <a:t>US/UK Performance Review Part 1</a:t>
            </a:r>
            <a:endParaRPr lang="en-US" sz="1050" dirty="0"/>
          </a:p>
          <a:p>
            <a:r>
              <a:rPr lang="en-US" sz="1050" dirty="0"/>
              <a:t>10</a:t>
            </a:r>
            <a:r>
              <a:rPr lang="en-US" sz="1000" dirty="0"/>
              <a:t> </a:t>
            </a:r>
            <a:r>
              <a:rPr lang="en-US" sz="1100" dirty="0"/>
              <a:t>…………………………………………… </a:t>
            </a:r>
            <a:r>
              <a:rPr lang="en-US" sz="1050" dirty="0">
                <a:hlinkClick r:id="rId12" action="ppaction://hlinksldjump"/>
              </a:rPr>
              <a:t>US/UK Performance Review Part 2</a:t>
            </a:r>
            <a:endParaRPr lang="en-US" sz="1050" dirty="0"/>
          </a:p>
          <a:p>
            <a:endParaRPr lang="en-US" sz="750" dirty="0"/>
          </a:p>
          <a:p>
            <a:endParaRPr lang="en-US" sz="825" dirty="0"/>
          </a:p>
          <a:p>
            <a:endParaRPr lang="en-US" sz="900" dirty="0"/>
          </a:p>
          <a:p>
            <a:endParaRPr lang="en-US" sz="900" dirty="0"/>
          </a:p>
          <a:p>
            <a:pPr algn="l"/>
            <a:endParaRPr lang="en-US" sz="1350" dirty="0"/>
          </a:p>
        </p:txBody>
      </p:sp>
    </p:spTree>
    <p:extLst>
      <p:ext uri="{BB962C8B-B14F-4D97-AF65-F5344CB8AC3E}">
        <p14:creationId xmlns:p14="http://schemas.microsoft.com/office/powerpoint/2010/main" val="1425173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2152652" y="226300"/>
            <a:ext cx="4733925" cy="424475"/>
          </a:xfrm>
        </p:spPr>
        <p:txBody>
          <a:bodyPr/>
          <a:lstStyle/>
          <a:p>
            <a:r>
              <a:rPr lang="en-US" sz="1800" dirty="0"/>
              <a:t>Support Agent Performance Score Card Rubric</a:t>
            </a:r>
            <a:br>
              <a:rPr lang="en-US" sz="1800" dirty="0"/>
            </a:br>
            <a:r>
              <a:rPr lang="en-US" sz="1800" dirty="0"/>
              <a:t>	         (</a:t>
            </a:r>
            <a:r>
              <a:rPr lang="en-US" sz="1600" dirty="0"/>
              <a:t>Serbia &amp; Manila Locations</a:t>
            </a:r>
            <a:r>
              <a:rPr lang="en-US" sz="1800" dirty="0"/>
              <a:t>) </a:t>
            </a:r>
          </a:p>
        </p:txBody>
      </p:sp>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p:txBody>
          <a:bodyPr/>
          <a:lstStyle/>
          <a:p>
            <a:pPr defTabSz="68580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3</a:t>
            </a:fld>
            <a:endParaRPr lang="en-US" dirty="0">
              <a:solidFill>
                <a:prstClr val="white">
                  <a:lumMod val="75000"/>
                </a:prstClr>
              </a:solidFill>
              <a:latin typeface="Roboto"/>
              <a:ea typeface="Roboto"/>
            </a:endParaRPr>
          </a:p>
        </p:txBody>
      </p:sp>
      <p:sp>
        <p:nvSpPr>
          <p:cNvPr id="9" name="TextBox 8">
            <a:extLst>
              <a:ext uri="{FF2B5EF4-FFF2-40B4-BE49-F238E27FC236}">
                <a16:creationId xmlns:a16="http://schemas.microsoft.com/office/drawing/2014/main" id="{2875EF56-3E6B-6C4D-962A-497CBA3D44C3}"/>
              </a:ext>
            </a:extLst>
          </p:cNvPr>
          <p:cNvSpPr txBox="1"/>
          <p:nvPr/>
        </p:nvSpPr>
        <p:spPr>
          <a:xfrm>
            <a:off x="825141" y="5103125"/>
            <a:ext cx="7388942" cy="1469633"/>
          </a:xfrm>
          <a:prstGeom prst="rect">
            <a:avLst/>
          </a:prstGeom>
          <a:noFill/>
        </p:spPr>
        <p:txBody>
          <a:bodyPr wrap="square" rtlCol="0">
            <a:spAutoFit/>
          </a:bodyPr>
          <a:lstStyle/>
          <a:p>
            <a:pPr algn="ctr"/>
            <a:r>
              <a:rPr lang="en-US" sz="900" b="1" i="1" dirty="0"/>
              <a:t>Score Card</a:t>
            </a:r>
            <a:r>
              <a:rPr lang="en-US" sz="900" i="1" dirty="0"/>
              <a:t>: Weighted average score that considers core Support Activities</a:t>
            </a:r>
            <a:br>
              <a:rPr lang="en-US" sz="1050" dirty="0"/>
            </a:br>
            <a:endParaRPr lang="en-US" sz="1050" dirty="0"/>
          </a:p>
          <a:p>
            <a:pPr marL="171450" indent="-171450">
              <a:buFont typeface="Arial" panose="020B0604020202020204" pitchFamily="34" charset="0"/>
              <a:buChar char="•"/>
            </a:pPr>
            <a:r>
              <a:rPr lang="en-US" sz="1000" b="1" dirty="0"/>
              <a:t>Public Comment: </a:t>
            </a:r>
            <a:r>
              <a:rPr lang="en-US" sz="1000" dirty="0"/>
              <a:t>Client facing comments submitted on tickets</a:t>
            </a:r>
          </a:p>
          <a:p>
            <a:pPr marL="171450" indent="-171450">
              <a:buFont typeface="Arial" panose="020B0604020202020204" pitchFamily="34" charset="0"/>
              <a:buChar char="•"/>
            </a:pPr>
            <a:r>
              <a:rPr lang="en-US" sz="1000" b="1" dirty="0"/>
              <a:t>Private Comment: </a:t>
            </a:r>
            <a:r>
              <a:rPr lang="en-US" sz="1000" dirty="0"/>
              <a:t>Internal comments submitted on tickets </a:t>
            </a:r>
          </a:p>
          <a:p>
            <a:pPr marL="171450" indent="-171450">
              <a:buFont typeface="Arial" panose="020B0604020202020204" pitchFamily="34" charset="0"/>
              <a:buChar char="•"/>
            </a:pPr>
            <a:r>
              <a:rPr lang="en-US" sz="1000" b="1" dirty="0"/>
              <a:t>Chats Handled: </a:t>
            </a:r>
            <a:r>
              <a:rPr lang="en-US" sz="1000" dirty="0"/>
              <a:t>Chats served within ZD Chat</a:t>
            </a:r>
          </a:p>
          <a:p>
            <a:pPr marL="171450" indent="-171450">
              <a:buFont typeface="Arial" panose="020B0604020202020204" pitchFamily="34" charset="0"/>
              <a:buChar char="•"/>
            </a:pPr>
            <a:r>
              <a:rPr lang="en-US" sz="1000" b="1" dirty="0"/>
              <a:t>Calls Handled: </a:t>
            </a:r>
            <a:r>
              <a:rPr lang="en-US" sz="1000" dirty="0"/>
              <a:t>Inbound calls handled within the Five9 Zendesk adapter</a:t>
            </a:r>
          </a:p>
          <a:p>
            <a:pPr marL="171450" indent="-171450">
              <a:buFont typeface="Arial" panose="020B0604020202020204" pitchFamily="34" charset="0"/>
              <a:buChar char="•"/>
            </a:pPr>
            <a:r>
              <a:rPr lang="en-US" sz="1000" b="1" dirty="0"/>
              <a:t>CSAT: </a:t>
            </a:r>
            <a:r>
              <a:rPr lang="en-US" sz="1000" dirty="0"/>
              <a:t>Customer satisfaction score based on rated support tickets</a:t>
            </a:r>
          </a:p>
          <a:p>
            <a:pPr marL="171450" indent="-171450">
              <a:buFont typeface="Arial" panose="020B0604020202020204" pitchFamily="34" charset="0"/>
              <a:buChar char="•"/>
            </a:pPr>
            <a:r>
              <a:rPr lang="en-US" sz="1000" b="1" dirty="0"/>
              <a:t>Reported Jira: </a:t>
            </a:r>
            <a:r>
              <a:rPr lang="en-US" sz="1000" dirty="0"/>
              <a:t>Count of </a:t>
            </a:r>
            <a:r>
              <a:rPr lang="en-US" sz="1000" dirty="0" err="1"/>
              <a:t>Jiras</a:t>
            </a:r>
            <a:r>
              <a:rPr lang="en-US" sz="1000" dirty="0"/>
              <a:t> reported by support agent for any Jira related project</a:t>
            </a:r>
          </a:p>
          <a:p>
            <a:pPr marL="171450" indent="-171450">
              <a:buFont typeface="Arial" panose="020B0604020202020204" pitchFamily="34" charset="0"/>
              <a:buChar char="•"/>
            </a:pPr>
            <a:r>
              <a:rPr lang="en-US" sz="1000" b="1" dirty="0"/>
              <a:t>Assigned Jira: </a:t>
            </a:r>
            <a:r>
              <a:rPr lang="en-US" sz="1000" dirty="0"/>
              <a:t>Count of </a:t>
            </a:r>
            <a:r>
              <a:rPr lang="en-US" sz="1000" dirty="0" err="1"/>
              <a:t>Jiras</a:t>
            </a:r>
            <a:r>
              <a:rPr lang="en-US" sz="1000" dirty="0"/>
              <a:t> that are assigned to a particular support agent within any Jira related project</a:t>
            </a:r>
            <a:endParaRPr lang="en-US" sz="1000" b="1" dirty="0"/>
          </a:p>
        </p:txBody>
      </p:sp>
      <p:graphicFrame>
        <p:nvGraphicFramePr>
          <p:cNvPr id="8" name="Table 7">
            <a:extLst>
              <a:ext uri="{FF2B5EF4-FFF2-40B4-BE49-F238E27FC236}">
                <a16:creationId xmlns:a16="http://schemas.microsoft.com/office/drawing/2014/main" id="{2D24D16B-87BA-A74D-7ED9-6EC198FC5AAD}"/>
              </a:ext>
            </a:extLst>
          </p:cNvPr>
          <p:cNvGraphicFramePr>
            <a:graphicFrameLocks noGrp="1"/>
          </p:cNvGraphicFramePr>
          <p:nvPr>
            <p:extLst>
              <p:ext uri="{D42A27DB-BD31-4B8C-83A1-F6EECF244321}">
                <p14:modId xmlns:p14="http://schemas.microsoft.com/office/powerpoint/2010/main" val="36767240"/>
              </p:ext>
            </p:extLst>
          </p:nvPr>
        </p:nvGraphicFramePr>
        <p:xfrm>
          <a:off x="825143" y="769531"/>
          <a:ext cx="7496177" cy="840194"/>
        </p:xfrm>
        <a:graphic>
          <a:graphicData uri="http://schemas.openxmlformats.org/drawingml/2006/table">
            <a:tbl>
              <a:tblPr/>
              <a:tblGrid>
                <a:gridCol w="1211504">
                  <a:extLst>
                    <a:ext uri="{9D8B030D-6E8A-4147-A177-3AD203B41FA5}">
                      <a16:colId xmlns:a16="http://schemas.microsoft.com/office/drawing/2014/main" val="1102113841"/>
                    </a:ext>
                  </a:extLst>
                </a:gridCol>
                <a:gridCol w="1362941">
                  <a:extLst>
                    <a:ext uri="{9D8B030D-6E8A-4147-A177-3AD203B41FA5}">
                      <a16:colId xmlns:a16="http://schemas.microsoft.com/office/drawing/2014/main" val="3658160256"/>
                    </a:ext>
                  </a:extLst>
                </a:gridCol>
                <a:gridCol w="1114150">
                  <a:extLst>
                    <a:ext uri="{9D8B030D-6E8A-4147-A177-3AD203B41FA5}">
                      <a16:colId xmlns:a16="http://schemas.microsoft.com/office/drawing/2014/main" val="1564832435"/>
                    </a:ext>
                  </a:extLst>
                </a:gridCol>
                <a:gridCol w="1081700">
                  <a:extLst>
                    <a:ext uri="{9D8B030D-6E8A-4147-A177-3AD203B41FA5}">
                      <a16:colId xmlns:a16="http://schemas.microsoft.com/office/drawing/2014/main" val="1163901302"/>
                    </a:ext>
                  </a:extLst>
                </a:gridCol>
                <a:gridCol w="692288">
                  <a:extLst>
                    <a:ext uri="{9D8B030D-6E8A-4147-A177-3AD203B41FA5}">
                      <a16:colId xmlns:a16="http://schemas.microsoft.com/office/drawing/2014/main" val="567938421"/>
                    </a:ext>
                  </a:extLst>
                </a:gridCol>
                <a:gridCol w="1016797">
                  <a:extLst>
                    <a:ext uri="{9D8B030D-6E8A-4147-A177-3AD203B41FA5}">
                      <a16:colId xmlns:a16="http://schemas.microsoft.com/office/drawing/2014/main" val="293880881"/>
                    </a:ext>
                  </a:extLst>
                </a:gridCol>
                <a:gridCol w="1016797">
                  <a:extLst>
                    <a:ext uri="{9D8B030D-6E8A-4147-A177-3AD203B41FA5}">
                      <a16:colId xmlns:a16="http://schemas.microsoft.com/office/drawing/2014/main" val="4241885948"/>
                    </a:ext>
                  </a:extLst>
                </a:gridCol>
              </a:tblGrid>
              <a:tr h="288716">
                <a:tc gridSpan="5">
                  <a:txBody>
                    <a:bodyPr/>
                    <a:lstStyle/>
                    <a:p>
                      <a:pPr algn="ctr" fontAlgn="ctr"/>
                      <a:r>
                        <a:rPr lang="en-US" sz="1200" b="1" i="0" u="none" strike="noStrike" dirty="0">
                          <a:solidFill>
                            <a:srgbClr val="000000"/>
                          </a:solidFill>
                          <a:effectLst/>
                          <a:latin typeface="Calibri" panose="020F0502020204030204" pitchFamily="34" charset="0"/>
                        </a:rPr>
                        <a:t>T1 Score Card (weighted average)</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algn="ctr" fontAlgn="ctr"/>
                      <a:r>
                        <a:rPr lang="en-US" sz="1100" b="1" i="0" u="none" strike="noStrike" dirty="0">
                          <a:solidFill>
                            <a:srgbClr val="000000"/>
                          </a:solidFill>
                          <a:effectLst/>
                          <a:latin typeface="Calibri" panose="020F0502020204030204" pitchFamily="34" charset="0"/>
                        </a:rPr>
                        <a:t>BONUS*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hMerge="1">
                  <a:txBody>
                    <a:bodyPr/>
                    <a:lstStyle/>
                    <a:p>
                      <a:endParaRPr lang="en-US"/>
                    </a:p>
                  </a:txBody>
                  <a:tcPr/>
                </a:tc>
                <a:extLst>
                  <a:ext uri="{0D108BD9-81ED-4DB2-BD59-A6C34878D82A}">
                    <a16:rowId xmlns:a16="http://schemas.microsoft.com/office/drawing/2014/main" val="1342844251"/>
                  </a:ext>
                </a:extLst>
              </a:tr>
              <a:tr h="275739">
                <a:tc>
                  <a:txBody>
                    <a:bodyPr/>
                    <a:lstStyle/>
                    <a:p>
                      <a:pPr algn="ctr" fontAlgn="b"/>
                      <a:r>
                        <a:rPr lang="en-US" sz="1100" b="0" i="0" u="none" strike="noStrike" dirty="0">
                          <a:solidFill>
                            <a:srgbClr val="000000"/>
                          </a:solidFill>
                          <a:effectLst/>
                          <a:latin typeface="Calibri" panose="020F0502020204030204" pitchFamily="34" charset="0"/>
                        </a:rPr>
                        <a:t>Public Comment</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Private Comment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Chats Handled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Calls Handled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a:solidFill>
                            <a:srgbClr val="000000"/>
                          </a:solidFill>
                          <a:effectLst/>
                          <a:latin typeface="Calibri" panose="020F0502020204030204" pitchFamily="34" charset="0"/>
                        </a:rPr>
                        <a:t>CSAT</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Reported Jira</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Assigned Jira</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455672654"/>
                  </a:ext>
                </a:extLst>
              </a:tr>
              <a:tr h="275739">
                <a:tc>
                  <a:txBody>
                    <a:bodyPr/>
                    <a:lstStyle/>
                    <a:p>
                      <a:pPr algn="ct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30%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5915856"/>
                  </a:ext>
                </a:extLst>
              </a:tr>
            </a:tbl>
          </a:graphicData>
        </a:graphic>
      </p:graphicFrame>
      <p:graphicFrame>
        <p:nvGraphicFramePr>
          <p:cNvPr id="10" name="Table 9">
            <a:extLst>
              <a:ext uri="{FF2B5EF4-FFF2-40B4-BE49-F238E27FC236}">
                <a16:creationId xmlns:a16="http://schemas.microsoft.com/office/drawing/2014/main" id="{656DB4C5-2D4B-D6E3-D957-1C43A86DB914}"/>
              </a:ext>
            </a:extLst>
          </p:cNvPr>
          <p:cNvGraphicFramePr>
            <a:graphicFrameLocks noGrp="1"/>
          </p:cNvGraphicFramePr>
          <p:nvPr>
            <p:extLst>
              <p:ext uri="{D42A27DB-BD31-4B8C-83A1-F6EECF244321}">
                <p14:modId xmlns:p14="http://schemas.microsoft.com/office/powerpoint/2010/main" val="2643616634"/>
              </p:ext>
            </p:extLst>
          </p:nvPr>
        </p:nvGraphicFramePr>
        <p:xfrm>
          <a:off x="825143" y="1957634"/>
          <a:ext cx="7496178" cy="840194"/>
        </p:xfrm>
        <a:graphic>
          <a:graphicData uri="http://schemas.openxmlformats.org/drawingml/2006/table">
            <a:tbl>
              <a:tblPr/>
              <a:tblGrid>
                <a:gridCol w="952977">
                  <a:extLst>
                    <a:ext uri="{9D8B030D-6E8A-4147-A177-3AD203B41FA5}">
                      <a16:colId xmlns:a16="http://schemas.microsoft.com/office/drawing/2014/main" val="4271710622"/>
                    </a:ext>
                  </a:extLst>
                </a:gridCol>
                <a:gridCol w="1072098">
                  <a:extLst>
                    <a:ext uri="{9D8B030D-6E8A-4147-A177-3AD203B41FA5}">
                      <a16:colId xmlns:a16="http://schemas.microsoft.com/office/drawing/2014/main" val="841762573"/>
                    </a:ext>
                  </a:extLst>
                </a:gridCol>
                <a:gridCol w="876397">
                  <a:extLst>
                    <a:ext uri="{9D8B030D-6E8A-4147-A177-3AD203B41FA5}">
                      <a16:colId xmlns:a16="http://schemas.microsoft.com/office/drawing/2014/main" val="3122869327"/>
                    </a:ext>
                  </a:extLst>
                </a:gridCol>
                <a:gridCol w="850872">
                  <a:extLst>
                    <a:ext uri="{9D8B030D-6E8A-4147-A177-3AD203B41FA5}">
                      <a16:colId xmlns:a16="http://schemas.microsoft.com/office/drawing/2014/main" val="3863010824"/>
                    </a:ext>
                  </a:extLst>
                </a:gridCol>
                <a:gridCol w="544558">
                  <a:extLst>
                    <a:ext uri="{9D8B030D-6E8A-4147-A177-3AD203B41FA5}">
                      <a16:colId xmlns:a16="http://schemas.microsoft.com/office/drawing/2014/main" val="2566255642"/>
                    </a:ext>
                  </a:extLst>
                </a:gridCol>
                <a:gridCol w="799819">
                  <a:extLst>
                    <a:ext uri="{9D8B030D-6E8A-4147-A177-3AD203B41FA5}">
                      <a16:colId xmlns:a16="http://schemas.microsoft.com/office/drawing/2014/main" val="2514832024"/>
                    </a:ext>
                  </a:extLst>
                </a:gridCol>
                <a:gridCol w="799819">
                  <a:extLst>
                    <a:ext uri="{9D8B030D-6E8A-4147-A177-3AD203B41FA5}">
                      <a16:colId xmlns:a16="http://schemas.microsoft.com/office/drawing/2014/main" val="2273795053"/>
                    </a:ext>
                  </a:extLst>
                </a:gridCol>
                <a:gridCol w="799819">
                  <a:extLst>
                    <a:ext uri="{9D8B030D-6E8A-4147-A177-3AD203B41FA5}">
                      <a16:colId xmlns:a16="http://schemas.microsoft.com/office/drawing/2014/main" val="1929085798"/>
                    </a:ext>
                  </a:extLst>
                </a:gridCol>
                <a:gridCol w="799819">
                  <a:extLst>
                    <a:ext uri="{9D8B030D-6E8A-4147-A177-3AD203B41FA5}">
                      <a16:colId xmlns:a16="http://schemas.microsoft.com/office/drawing/2014/main" val="946131955"/>
                    </a:ext>
                  </a:extLst>
                </a:gridCol>
              </a:tblGrid>
              <a:tr h="288716">
                <a:tc gridSpan="7">
                  <a:txBody>
                    <a:bodyPr/>
                    <a:lstStyle/>
                    <a:p>
                      <a:pPr algn="ctr" fontAlgn="ctr"/>
                      <a:r>
                        <a:rPr lang="en-US" sz="1100" b="1" i="0" u="none" strike="noStrike" dirty="0">
                          <a:solidFill>
                            <a:srgbClr val="000000"/>
                          </a:solidFill>
                          <a:effectLst/>
                          <a:latin typeface="Calibri" panose="020F0502020204030204" pitchFamily="34" charset="0"/>
                        </a:rPr>
                        <a:t>T2 Score Card (weighted average)</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algn="ctr" fontAlgn="ctr"/>
                      <a:r>
                        <a:rPr lang="en-US" sz="1050" b="1" i="0" u="none" strike="noStrike" dirty="0">
                          <a:solidFill>
                            <a:srgbClr val="000000"/>
                          </a:solidFill>
                          <a:effectLst/>
                          <a:latin typeface="Calibri" panose="020F0502020204030204" pitchFamily="34" charset="0"/>
                        </a:rPr>
                        <a:t>BONUS*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hMerge="1">
                  <a:txBody>
                    <a:bodyPr/>
                    <a:lstStyle/>
                    <a:p>
                      <a:pPr algn="ctr" fontAlgn="ctr"/>
                      <a:endParaRPr lang="en-US" sz="11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extLst>
                  <a:ext uri="{0D108BD9-81ED-4DB2-BD59-A6C34878D82A}">
                    <a16:rowId xmlns:a16="http://schemas.microsoft.com/office/drawing/2014/main" val="3916418910"/>
                  </a:ext>
                </a:extLst>
              </a:tr>
              <a:tr h="275739">
                <a:tc>
                  <a:txBody>
                    <a:bodyPr/>
                    <a:lstStyle/>
                    <a:p>
                      <a:pPr algn="ctr" fontAlgn="b"/>
                      <a:r>
                        <a:rPr lang="en-US" sz="1050" b="0" i="0" u="none" strike="noStrike">
                          <a:solidFill>
                            <a:srgbClr val="000000"/>
                          </a:solidFill>
                          <a:effectLst/>
                          <a:latin typeface="Calibri" panose="020F0502020204030204" pitchFamily="34" charset="0"/>
                        </a:rPr>
                        <a:t>Public Comment</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Private Comment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Chats Handled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a:solidFill>
                            <a:srgbClr val="000000"/>
                          </a:solidFill>
                          <a:effectLst/>
                          <a:latin typeface="Calibri" panose="020F0502020204030204" pitchFamily="34" charset="0"/>
                        </a:rPr>
                        <a:t>Calls Handled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a:solidFill>
                            <a:srgbClr val="000000"/>
                          </a:solidFill>
                          <a:effectLst/>
                          <a:latin typeface="Calibri" panose="020F0502020204030204" pitchFamily="34" charset="0"/>
                        </a:rPr>
                        <a:t>CSAT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a:solidFill>
                            <a:srgbClr val="000000"/>
                          </a:solidFill>
                          <a:effectLst/>
                          <a:latin typeface="Calibri" panose="020F0502020204030204" pitchFamily="34" charset="0"/>
                        </a:rPr>
                        <a:t>Reported Jira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Assigned Jira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Reported Jira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Assigned Jira</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319937001"/>
                  </a:ext>
                </a:extLst>
              </a:tr>
              <a:tr h="275739">
                <a:tc>
                  <a:txBody>
                    <a:bodyPr/>
                    <a:lstStyle/>
                    <a:p>
                      <a:pPr algn="ctr" fontAlgn="b"/>
                      <a:r>
                        <a:rPr lang="en-US" sz="1050" b="0" i="0" u="none" strike="noStrike" dirty="0">
                          <a:solidFill>
                            <a:srgbClr val="000000"/>
                          </a:solidFill>
                          <a:effectLst/>
                          <a:latin typeface="Calibri" panose="020F0502020204030204" pitchFamily="34" charset="0"/>
                        </a:rPr>
                        <a:t>30%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a:solidFill>
                            <a:srgbClr val="000000"/>
                          </a:solidFill>
                          <a:effectLst/>
                          <a:latin typeface="Calibri" panose="020F0502020204030204" pitchFamily="34" charset="0"/>
                        </a:rPr>
                        <a:t>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02343417"/>
                  </a:ext>
                </a:extLst>
              </a:tr>
            </a:tbl>
          </a:graphicData>
        </a:graphic>
      </p:graphicFrame>
      <p:sp>
        <p:nvSpPr>
          <p:cNvPr id="5" name="TextBox 4">
            <a:extLst>
              <a:ext uri="{FF2B5EF4-FFF2-40B4-BE49-F238E27FC236}">
                <a16:creationId xmlns:a16="http://schemas.microsoft.com/office/drawing/2014/main" id="{33085B2F-329A-5E7F-2F4E-6F3B4318C57C}"/>
              </a:ext>
            </a:extLst>
          </p:cNvPr>
          <p:cNvSpPr txBox="1"/>
          <p:nvPr/>
        </p:nvSpPr>
        <p:spPr>
          <a:xfrm>
            <a:off x="825141" y="1599882"/>
            <a:ext cx="2226892" cy="246221"/>
          </a:xfrm>
          <a:prstGeom prst="rect">
            <a:avLst/>
          </a:prstGeom>
          <a:noFill/>
        </p:spPr>
        <p:txBody>
          <a:bodyPr wrap="none" rtlCol="0">
            <a:spAutoFit/>
          </a:bodyPr>
          <a:lstStyle/>
          <a:p>
            <a:r>
              <a:rPr lang="en-US" sz="1000" i="1" dirty="0"/>
              <a:t>*The most T1 agent can score is 110</a:t>
            </a:r>
          </a:p>
        </p:txBody>
      </p:sp>
      <p:sp>
        <p:nvSpPr>
          <p:cNvPr id="6" name="TextBox 5">
            <a:extLst>
              <a:ext uri="{FF2B5EF4-FFF2-40B4-BE49-F238E27FC236}">
                <a16:creationId xmlns:a16="http://schemas.microsoft.com/office/drawing/2014/main" id="{01FDEB9D-E266-7DF1-AD39-4408D3BF01FF}"/>
              </a:ext>
            </a:extLst>
          </p:cNvPr>
          <p:cNvSpPr txBox="1"/>
          <p:nvPr/>
        </p:nvSpPr>
        <p:spPr>
          <a:xfrm>
            <a:off x="825141" y="2786248"/>
            <a:ext cx="2226892" cy="246221"/>
          </a:xfrm>
          <a:prstGeom prst="rect">
            <a:avLst/>
          </a:prstGeom>
          <a:noFill/>
        </p:spPr>
        <p:txBody>
          <a:bodyPr wrap="none" rtlCol="0">
            <a:spAutoFit/>
          </a:bodyPr>
          <a:lstStyle/>
          <a:p>
            <a:r>
              <a:rPr lang="en-US" sz="1000" i="1" dirty="0"/>
              <a:t>*The most T2 agent can score is 110</a:t>
            </a:r>
          </a:p>
        </p:txBody>
      </p:sp>
      <p:graphicFrame>
        <p:nvGraphicFramePr>
          <p:cNvPr id="11" name="Table 10">
            <a:extLst>
              <a:ext uri="{FF2B5EF4-FFF2-40B4-BE49-F238E27FC236}">
                <a16:creationId xmlns:a16="http://schemas.microsoft.com/office/drawing/2014/main" id="{1E2E3402-45A4-6C2E-AE38-0EFFA8D653D6}"/>
              </a:ext>
            </a:extLst>
          </p:cNvPr>
          <p:cNvGraphicFramePr>
            <a:graphicFrameLocks noGrp="1"/>
          </p:cNvGraphicFramePr>
          <p:nvPr>
            <p:extLst>
              <p:ext uri="{D42A27DB-BD31-4B8C-83A1-F6EECF244321}">
                <p14:modId xmlns:p14="http://schemas.microsoft.com/office/powerpoint/2010/main" val="2520172576"/>
              </p:ext>
            </p:extLst>
          </p:nvPr>
        </p:nvGraphicFramePr>
        <p:xfrm>
          <a:off x="825141" y="3188356"/>
          <a:ext cx="7496177" cy="1857270"/>
        </p:xfrm>
        <a:graphic>
          <a:graphicData uri="http://schemas.openxmlformats.org/drawingml/2006/table">
            <a:tbl>
              <a:tblPr/>
              <a:tblGrid>
                <a:gridCol w="2241319">
                  <a:extLst>
                    <a:ext uri="{9D8B030D-6E8A-4147-A177-3AD203B41FA5}">
                      <a16:colId xmlns:a16="http://schemas.microsoft.com/office/drawing/2014/main" val="2350359492"/>
                    </a:ext>
                  </a:extLst>
                </a:gridCol>
                <a:gridCol w="1911713">
                  <a:extLst>
                    <a:ext uri="{9D8B030D-6E8A-4147-A177-3AD203B41FA5}">
                      <a16:colId xmlns:a16="http://schemas.microsoft.com/office/drawing/2014/main" val="4282703489"/>
                    </a:ext>
                  </a:extLst>
                </a:gridCol>
                <a:gridCol w="1487935">
                  <a:extLst>
                    <a:ext uri="{9D8B030D-6E8A-4147-A177-3AD203B41FA5}">
                      <a16:colId xmlns:a16="http://schemas.microsoft.com/office/drawing/2014/main" val="2491253279"/>
                    </a:ext>
                  </a:extLst>
                </a:gridCol>
                <a:gridCol w="1855210">
                  <a:extLst>
                    <a:ext uri="{9D8B030D-6E8A-4147-A177-3AD203B41FA5}">
                      <a16:colId xmlns:a16="http://schemas.microsoft.com/office/drawing/2014/main" val="2013854444"/>
                    </a:ext>
                  </a:extLst>
                </a:gridCol>
              </a:tblGrid>
              <a:tr h="213802">
                <a:tc gridSpan="4">
                  <a:txBody>
                    <a:bodyPr/>
                    <a:lstStyle/>
                    <a:p>
                      <a:pPr algn="ctr" fontAlgn="b"/>
                      <a:r>
                        <a:rPr lang="en-US" sz="1050" b="1" i="0" u="none" strike="noStrike" dirty="0">
                          <a:solidFill>
                            <a:srgbClr val="000000"/>
                          </a:solidFill>
                          <a:effectLst/>
                          <a:latin typeface="Calibri" panose="020F0502020204030204" pitchFamily="34" charset="0"/>
                        </a:rPr>
                        <a:t>Score Chart (Grade Scale)</a:t>
                      </a:r>
                    </a:p>
                  </a:txBody>
                  <a:tcPr marL="3807" marR="3807" marT="380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1952532"/>
                  </a:ext>
                </a:extLst>
              </a:tr>
              <a:tr h="194363">
                <a:tc>
                  <a:txBody>
                    <a:bodyPr/>
                    <a:lstStyle/>
                    <a:p>
                      <a:pPr algn="ctr" fontAlgn="b"/>
                      <a:r>
                        <a:rPr lang="en-US" sz="1000" b="1" i="0" u="none" strike="noStrike" dirty="0">
                          <a:solidFill>
                            <a:srgbClr val="000000"/>
                          </a:solidFill>
                          <a:effectLst/>
                          <a:latin typeface="Calibri" panose="020F0502020204030204" pitchFamily="34" charset="0"/>
                        </a:rPr>
                        <a:t>Needs Improvement</a:t>
                      </a:r>
                    </a:p>
                  </a:txBody>
                  <a:tcPr marL="3807" marR="3807" marT="380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b"/>
                      <a:r>
                        <a:rPr lang="en-US" sz="1000" b="1" i="0" u="none" strike="noStrike" dirty="0">
                          <a:solidFill>
                            <a:srgbClr val="000000"/>
                          </a:solidFill>
                          <a:effectLst/>
                          <a:latin typeface="Calibri" panose="020F0502020204030204" pitchFamily="34" charset="0"/>
                        </a:rPr>
                        <a:t>Below Average</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1000" b="1" i="0" u="none" strike="noStrike" dirty="0">
                          <a:solidFill>
                            <a:srgbClr val="000000"/>
                          </a:solidFill>
                          <a:effectLst/>
                          <a:latin typeface="Calibri" panose="020F0502020204030204" pitchFamily="34" charset="0"/>
                        </a:rPr>
                        <a:t>At or Above Average</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b"/>
                      <a:r>
                        <a:rPr lang="en-US" sz="1000" b="1" i="0" u="none" strike="noStrike" dirty="0">
                          <a:solidFill>
                            <a:srgbClr val="000000"/>
                          </a:solidFill>
                          <a:effectLst/>
                          <a:latin typeface="Calibri" panose="020F0502020204030204" pitchFamily="34" charset="0"/>
                        </a:rPr>
                        <a:t>Top Performers</a:t>
                      </a:r>
                    </a:p>
                  </a:txBody>
                  <a:tcPr marL="3807" marR="3807" marT="380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AD47"/>
                    </a:solidFill>
                  </a:tcPr>
                </a:tc>
                <a:extLst>
                  <a:ext uri="{0D108BD9-81ED-4DB2-BD59-A6C34878D82A}">
                    <a16:rowId xmlns:a16="http://schemas.microsoft.com/office/drawing/2014/main" val="3072134615"/>
                  </a:ext>
                </a:extLst>
              </a:tr>
              <a:tr h="194363">
                <a:tc>
                  <a:txBody>
                    <a:bodyPr/>
                    <a:lstStyle/>
                    <a:p>
                      <a:pPr algn="ctr" fontAlgn="b"/>
                      <a:r>
                        <a:rPr lang="en-US" sz="900" b="0" i="0" u="none" strike="noStrike" dirty="0">
                          <a:solidFill>
                            <a:srgbClr val="000000"/>
                          </a:solidFill>
                          <a:effectLst/>
                          <a:latin typeface="Calibri" panose="020F0502020204030204" pitchFamily="34" charset="0"/>
                        </a:rPr>
                        <a:t>Agent Score &lt; 65</a:t>
                      </a:r>
                    </a:p>
                  </a:txBody>
                  <a:tcPr marL="3807" marR="3807" marT="380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80 &gt; Agent Score &gt;= 65</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95 &gt; Agent Score &gt;= 80</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110 &gt; Agent Score &gt;= 95</a:t>
                      </a:r>
                    </a:p>
                  </a:txBody>
                  <a:tcPr marL="3807" marR="3807" marT="380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69786577"/>
                  </a:ext>
                </a:extLst>
              </a:tr>
              <a:tr h="1254742">
                <a:tc>
                  <a:txBody>
                    <a:bodyPr/>
                    <a:lstStyle/>
                    <a:p>
                      <a:pPr algn="ctr" fontAlgn="ctr"/>
                      <a:r>
                        <a:rPr lang="en-US" sz="900" b="0" i="0" u="none" strike="noStrike" dirty="0">
                          <a:solidFill>
                            <a:srgbClr val="000000"/>
                          </a:solidFill>
                          <a:effectLst/>
                          <a:latin typeface="Calibri" panose="020F0502020204030204" pitchFamily="34" charset="0"/>
                        </a:rPr>
                        <a:t>Averaging far below teammates and is severely underperforming. This could be due potentially being off during the month, on other projects that were not accounted for, the shift has low volume which would account for low perf, or possibly lack of effort.</a:t>
                      </a:r>
                    </a:p>
                  </a:txBody>
                  <a:tcPr marL="3807" marR="3807" marT="380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Putting forth a decent effort however could be doing more to provide support. This could be due potentially being off during the month, on other projects that were not accounted for, the shift has low volume which would account for low perf.</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Consistently performing near peak level throughout period. Properly manages workload.</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Top Performers who are going above and beyond in their position. Leading the pack!</a:t>
                      </a:r>
                    </a:p>
                  </a:txBody>
                  <a:tcPr marL="3807" marR="3807" marT="380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7065348"/>
                  </a:ext>
                </a:extLst>
              </a:tr>
            </a:tbl>
          </a:graphicData>
        </a:graphic>
      </p:graphicFrame>
    </p:spTree>
    <p:extLst>
      <p:ext uri="{BB962C8B-B14F-4D97-AF65-F5344CB8AC3E}">
        <p14:creationId xmlns:p14="http://schemas.microsoft.com/office/powerpoint/2010/main" val="502521169"/>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2152652" y="226300"/>
            <a:ext cx="4733925" cy="424475"/>
          </a:xfrm>
        </p:spPr>
        <p:txBody>
          <a:bodyPr/>
          <a:lstStyle/>
          <a:p>
            <a:r>
              <a:rPr lang="en-US" sz="1800" dirty="0"/>
              <a:t>Support Agent Performance Score Card Rubric</a:t>
            </a:r>
            <a:br>
              <a:rPr lang="en-US" sz="1800" dirty="0"/>
            </a:br>
            <a:r>
              <a:rPr lang="en-US" sz="1800" dirty="0"/>
              <a:t>	         (</a:t>
            </a:r>
            <a:r>
              <a:rPr lang="en-US" sz="1600" dirty="0"/>
              <a:t>US &amp; UK Locations</a:t>
            </a:r>
            <a:r>
              <a:rPr lang="en-US" sz="1800" dirty="0"/>
              <a:t>) </a:t>
            </a:r>
          </a:p>
        </p:txBody>
      </p:sp>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p:txBody>
          <a:bodyPr/>
          <a:lstStyle/>
          <a:p>
            <a:pPr defTabSz="68580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4</a:t>
            </a:fld>
            <a:endParaRPr lang="en-US" dirty="0">
              <a:solidFill>
                <a:prstClr val="white">
                  <a:lumMod val="75000"/>
                </a:prstClr>
              </a:solidFill>
              <a:latin typeface="Roboto"/>
              <a:ea typeface="Roboto"/>
            </a:endParaRPr>
          </a:p>
        </p:txBody>
      </p:sp>
      <p:sp>
        <p:nvSpPr>
          <p:cNvPr id="9" name="TextBox 8">
            <a:extLst>
              <a:ext uri="{FF2B5EF4-FFF2-40B4-BE49-F238E27FC236}">
                <a16:creationId xmlns:a16="http://schemas.microsoft.com/office/drawing/2014/main" id="{2875EF56-3E6B-6C4D-962A-497CBA3D44C3}"/>
              </a:ext>
            </a:extLst>
          </p:cNvPr>
          <p:cNvSpPr txBox="1"/>
          <p:nvPr/>
        </p:nvSpPr>
        <p:spPr>
          <a:xfrm>
            <a:off x="825141" y="5103125"/>
            <a:ext cx="7388942" cy="1146468"/>
          </a:xfrm>
          <a:prstGeom prst="rect">
            <a:avLst/>
          </a:prstGeom>
          <a:noFill/>
        </p:spPr>
        <p:txBody>
          <a:bodyPr wrap="square" rtlCol="0">
            <a:spAutoFit/>
          </a:bodyPr>
          <a:lstStyle/>
          <a:p>
            <a:pPr algn="ctr"/>
            <a:r>
              <a:rPr lang="en-US" sz="900" b="1" i="1" dirty="0"/>
              <a:t>Score Card</a:t>
            </a:r>
            <a:r>
              <a:rPr lang="en-US" sz="900" i="1" dirty="0"/>
              <a:t>: Weighted average score that considers core Support Activities</a:t>
            </a:r>
            <a:br>
              <a:rPr lang="en-US" sz="1050" dirty="0"/>
            </a:br>
            <a:endParaRPr lang="en-US" sz="1050" dirty="0"/>
          </a:p>
          <a:p>
            <a:pPr marL="171450" indent="-171450">
              <a:buFont typeface="Arial" panose="020B0604020202020204" pitchFamily="34" charset="0"/>
              <a:buChar char="•"/>
            </a:pPr>
            <a:r>
              <a:rPr lang="en-US" sz="1000" b="1" dirty="0"/>
              <a:t>Christopher Hotze:</a:t>
            </a:r>
            <a:r>
              <a:rPr lang="en-US" sz="900" b="1" dirty="0"/>
              <a:t> </a:t>
            </a:r>
            <a:r>
              <a:rPr lang="en-US" sz="900" dirty="0"/>
              <a:t>40 points baked into score to account for Disney + related support, RCAs, confluence docs.</a:t>
            </a:r>
          </a:p>
          <a:p>
            <a:pPr marL="171450" indent="-171450">
              <a:buFont typeface="Arial" panose="020B0604020202020204" pitchFamily="34" charset="0"/>
              <a:buChar char="•"/>
            </a:pPr>
            <a:r>
              <a:rPr lang="en-US" sz="1000" b="1" dirty="0"/>
              <a:t>Robert Tarplee: </a:t>
            </a:r>
            <a:r>
              <a:rPr lang="en-US" sz="900" dirty="0"/>
              <a:t>40 points baked into score to account for managing WAF Dept related support, WAF Product meetings, confluence docs</a:t>
            </a:r>
            <a:r>
              <a:rPr lang="en-US" sz="1000" dirty="0"/>
              <a:t>. </a:t>
            </a:r>
          </a:p>
          <a:p>
            <a:pPr marL="171450" indent="-171450">
              <a:buFont typeface="Arial" panose="020B0604020202020204" pitchFamily="34" charset="0"/>
              <a:buChar char="•"/>
            </a:pPr>
            <a:r>
              <a:rPr lang="en-US" sz="1000" b="1" dirty="0"/>
              <a:t>Steve Hurley: </a:t>
            </a:r>
            <a:r>
              <a:rPr lang="en-US" sz="900" dirty="0"/>
              <a:t>40 points baked into score to account for managing Server Density Dept related support, SD Product meetings, confluence docs.</a:t>
            </a:r>
          </a:p>
          <a:p>
            <a:pPr marL="171450" indent="-171450">
              <a:buFont typeface="Arial" panose="020B0604020202020204" pitchFamily="34" charset="0"/>
              <a:buChar char="•"/>
            </a:pPr>
            <a:r>
              <a:rPr lang="en-US" sz="1000" b="1" dirty="0"/>
              <a:t>Timothy McDougall: </a:t>
            </a:r>
            <a:r>
              <a:rPr lang="en-US" sz="900" dirty="0"/>
              <a:t>20 points baked into score for handling management overflow and weekly Change Advisory Board meeting.</a:t>
            </a:r>
            <a:endParaRPr lang="en-US" sz="1000" dirty="0"/>
          </a:p>
        </p:txBody>
      </p:sp>
      <p:graphicFrame>
        <p:nvGraphicFramePr>
          <p:cNvPr id="8" name="Table 7">
            <a:extLst>
              <a:ext uri="{FF2B5EF4-FFF2-40B4-BE49-F238E27FC236}">
                <a16:creationId xmlns:a16="http://schemas.microsoft.com/office/drawing/2014/main" id="{2D24D16B-87BA-A74D-7ED9-6EC198FC5AAD}"/>
              </a:ext>
            </a:extLst>
          </p:cNvPr>
          <p:cNvGraphicFramePr>
            <a:graphicFrameLocks noGrp="1"/>
          </p:cNvGraphicFramePr>
          <p:nvPr>
            <p:extLst>
              <p:ext uri="{D42A27DB-BD31-4B8C-83A1-F6EECF244321}">
                <p14:modId xmlns:p14="http://schemas.microsoft.com/office/powerpoint/2010/main" val="2930653397"/>
              </p:ext>
            </p:extLst>
          </p:nvPr>
        </p:nvGraphicFramePr>
        <p:xfrm>
          <a:off x="825143" y="769531"/>
          <a:ext cx="7496177" cy="840194"/>
        </p:xfrm>
        <a:graphic>
          <a:graphicData uri="http://schemas.openxmlformats.org/drawingml/2006/table">
            <a:tbl>
              <a:tblPr/>
              <a:tblGrid>
                <a:gridCol w="1211504">
                  <a:extLst>
                    <a:ext uri="{9D8B030D-6E8A-4147-A177-3AD203B41FA5}">
                      <a16:colId xmlns:a16="http://schemas.microsoft.com/office/drawing/2014/main" val="1102113841"/>
                    </a:ext>
                  </a:extLst>
                </a:gridCol>
                <a:gridCol w="1362941">
                  <a:extLst>
                    <a:ext uri="{9D8B030D-6E8A-4147-A177-3AD203B41FA5}">
                      <a16:colId xmlns:a16="http://schemas.microsoft.com/office/drawing/2014/main" val="3658160256"/>
                    </a:ext>
                  </a:extLst>
                </a:gridCol>
                <a:gridCol w="1114150">
                  <a:extLst>
                    <a:ext uri="{9D8B030D-6E8A-4147-A177-3AD203B41FA5}">
                      <a16:colId xmlns:a16="http://schemas.microsoft.com/office/drawing/2014/main" val="1564832435"/>
                    </a:ext>
                  </a:extLst>
                </a:gridCol>
                <a:gridCol w="1081700">
                  <a:extLst>
                    <a:ext uri="{9D8B030D-6E8A-4147-A177-3AD203B41FA5}">
                      <a16:colId xmlns:a16="http://schemas.microsoft.com/office/drawing/2014/main" val="1163901302"/>
                    </a:ext>
                  </a:extLst>
                </a:gridCol>
                <a:gridCol w="692288">
                  <a:extLst>
                    <a:ext uri="{9D8B030D-6E8A-4147-A177-3AD203B41FA5}">
                      <a16:colId xmlns:a16="http://schemas.microsoft.com/office/drawing/2014/main" val="567938421"/>
                    </a:ext>
                  </a:extLst>
                </a:gridCol>
                <a:gridCol w="1016797">
                  <a:extLst>
                    <a:ext uri="{9D8B030D-6E8A-4147-A177-3AD203B41FA5}">
                      <a16:colId xmlns:a16="http://schemas.microsoft.com/office/drawing/2014/main" val="293880881"/>
                    </a:ext>
                  </a:extLst>
                </a:gridCol>
                <a:gridCol w="1016797">
                  <a:extLst>
                    <a:ext uri="{9D8B030D-6E8A-4147-A177-3AD203B41FA5}">
                      <a16:colId xmlns:a16="http://schemas.microsoft.com/office/drawing/2014/main" val="4241885948"/>
                    </a:ext>
                  </a:extLst>
                </a:gridCol>
              </a:tblGrid>
              <a:tr h="288716">
                <a:tc gridSpan="5">
                  <a:txBody>
                    <a:bodyPr/>
                    <a:lstStyle/>
                    <a:p>
                      <a:pPr algn="ctr" fontAlgn="ctr"/>
                      <a:r>
                        <a:rPr lang="en-US" sz="1200" b="1" i="0" u="none" strike="noStrike" dirty="0">
                          <a:solidFill>
                            <a:srgbClr val="000000"/>
                          </a:solidFill>
                          <a:effectLst/>
                          <a:latin typeface="Calibri" panose="020F0502020204030204" pitchFamily="34" charset="0"/>
                        </a:rPr>
                        <a:t>T1 Score Card (weighted average)</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algn="ctr" fontAlgn="ctr"/>
                      <a:r>
                        <a:rPr lang="en-US" sz="1100" b="1" i="0" u="none" strike="noStrike" dirty="0">
                          <a:solidFill>
                            <a:srgbClr val="000000"/>
                          </a:solidFill>
                          <a:effectLst/>
                          <a:latin typeface="Calibri" panose="020F0502020204030204" pitchFamily="34" charset="0"/>
                        </a:rPr>
                        <a:t>BONUS*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hMerge="1">
                  <a:txBody>
                    <a:bodyPr/>
                    <a:lstStyle/>
                    <a:p>
                      <a:endParaRPr lang="en-US"/>
                    </a:p>
                  </a:txBody>
                  <a:tcPr/>
                </a:tc>
                <a:extLst>
                  <a:ext uri="{0D108BD9-81ED-4DB2-BD59-A6C34878D82A}">
                    <a16:rowId xmlns:a16="http://schemas.microsoft.com/office/drawing/2014/main" val="1342844251"/>
                  </a:ext>
                </a:extLst>
              </a:tr>
              <a:tr h="275739">
                <a:tc>
                  <a:txBody>
                    <a:bodyPr/>
                    <a:lstStyle/>
                    <a:p>
                      <a:pPr algn="ctr" fontAlgn="b"/>
                      <a:r>
                        <a:rPr lang="en-US" sz="1100" b="0" i="0" u="none" strike="noStrike" dirty="0">
                          <a:solidFill>
                            <a:srgbClr val="000000"/>
                          </a:solidFill>
                          <a:effectLst/>
                          <a:latin typeface="Calibri" panose="020F0502020204030204" pitchFamily="34" charset="0"/>
                        </a:rPr>
                        <a:t>Public Comment</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Private Comment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Chats Handled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Calls Handled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a:solidFill>
                            <a:srgbClr val="000000"/>
                          </a:solidFill>
                          <a:effectLst/>
                          <a:latin typeface="Calibri" panose="020F0502020204030204" pitchFamily="34" charset="0"/>
                        </a:rPr>
                        <a:t>CSAT</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Reported Jira</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0" i="0" u="none" strike="noStrike" dirty="0">
                          <a:solidFill>
                            <a:srgbClr val="000000"/>
                          </a:solidFill>
                          <a:effectLst/>
                          <a:latin typeface="Calibri" panose="020F0502020204030204" pitchFamily="34" charset="0"/>
                        </a:rPr>
                        <a:t>Assigned Jira</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455672654"/>
                  </a:ext>
                </a:extLst>
              </a:tr>
              <a:tr h="275739">
                <a:tc>
                  <a:txBody>
                    <a:bodyPr/>
                    <a:lstStyle/>
                    <a:p>
                      <a:pPr algn="ctr" fontAlgn="b"/>
                      <a:r>
                        <a:rPr lang="en-US" sz="1100" b="0" i="0" u="none" strike="noStrike">
                          <a:solidFill>
                            <a:srgbClr val="000000"/>
                          </a:solidFill>
                          <a:effectLst/>
                          <a:latin typeface="Calibri" panose="020F0502020204030204" pitchFamily="34" charset="0"/>
                        </a:rPr>
                        <a:t>20%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30%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5915856"/>
                  </a:ext>
                </a:extLst>
              </a:tr>
            </a:tbl>
          </a:graphicData>
        </a:graphic>
      </p:graphicFrame>
      <p:graphicFrame>
        <p:nvGraphicFramePr>
          <p:cNvPr id="10" name="Table 9">
            <a:extLst>
              <a:ext uri="{FF2B5EF4-FFF2-40B4-BE49-F238E27FC236}">
                <a16:creationId xmlns:a16="http://schemas.microsoft.com/office/drawing/2014/main" id="{656DB4C5-2D4B-D6E3-D957-1C43A86DB914}"/>
              </a:ext>
            </a:extLst>
          </p:cNvPr>
          <p:cNvGraphicFramePr>
            <a:graphicFrameLocks noGrp="1"/>
          </p:cNvGraphicFramePr>
          <p:nvPr/>
        </p:nvGraphicFramePr>
        <p:xfrm>
          <a:off x="825143" y="1957634"/>
          <a:ext cx="7496178" cy="840194"/>
        </p:xfrm>
        <a:graphic>
          <a:graphicData uri="http://schemas.openxmlformats.org/drawingml/2006/table">
            <a:tbl>
              <a:tblPr/>
              <a:tblGrid>
                <a:gridCol w="952977">
                  <a:extLst>
                    <a:ext uri="{9D8B030D-6E8A-4147-A177-3AD203B41FA5}">
                      <a16:colId xmlns:a16="http://schemas.microsoft.com/office/drawing/2014/main" val="4271710622"/>
                    </a:ext>
                  </a:extLst>
                </a:gridCol>
                <a:gridCol w="1072098">
                  <a:extLst>
                    <a:ext uri="{9D8B030D-6E8A-4147-A177-3AD203B41FA5}">
                      <a16:colId xmlns:a16="http://schemas.microsoft.com/office/drawing/2014/main" val="841762573"/>
                    </a:ext>
                  </a:extLst>
                </a:gridCol>
                <a:gridCol w="876397">
                  <a:extLst>
                    <a:ext uri="{9D8B030D-6E8A-4147-A177-3AD203B41FA5}">
                      <a16:colId xmlns:a16="http://schemas.microsoft.com/office/drawing/2014/main" val="3122869327"/>
                    </a:ext>
                  </a:extLst>
                </a:gridCol>
                <a:gridCol w="850872">
                  <a:extLst>
                    <a:ext uri="{9D8B030D-6E8A-4147-A177-3AD203B41FA5}">
                      <a16:colId xmlns:a16="http://schemas.microsoft.com/office/drawing/2014/main" val="3863010824"/>
                    </a:ext>
                  </a:extLst>
                </a:gridCol>
                <a:gridCol w="544558">
                  <a:extLst>
                    <a:ext uri="{9D8B030D-6E8A-4147-A177-3AD203B41FA5}">
                      <a16:colId xmlns:a16="http://schemas.microsoft.com/office/drawing/2014/main" val="2566255642"/>
                    </a:ext>
                  </a:extLst>
                </a:gridCol>
                <a:gridCol w="799819">
                  <a:extLst>
                    <a:ext uri="{9D8B030D-6E8A-4147-A177-3AD203B41FA5}">
                      <a16:colId xmlns:a16="http://schemas.microsoft.com/office/drawing/2014/main" val="2514832024"/>
                    </a:ext>
                  </a:extLst>
                </a:gridCol>
                <a:gridCol w="799819">
                  <a:extLst>
                    <a:ext uri="{9D8B030D-6E8A-4147-A177-3AD203B41FA5}">
                      <a16:colId xmlns:a16="http://schemas.microsoft.com/office/drawing/2014/main" val="2273795053"/>
                    </a:ext>
                  </a:extLst>
                </a:gridCol>
                <a:gridCol w="799819">
                  <a:extLst>
                    <a:ext uri="{9D8B030D-6E8A-4147-A177-3AD203B41FA5}">
                      <a16:colId xmlns:a16="http://schemas.microsoft.com/office/drawing/2014/main" val="1929085798"/>
                    </a:ext>
                  </a:extLst>
                </a:gridCol>
                <a:gridCol w="799819">
                  <a:extLst>
                    <a:ext uri="{9D8B030D-6E8A-4147-A177-3AD203B41FA5}">
                      <a16:colId xmlns:a16="http://schemas.microsoft.com/office/drawing/2014/main" val="946131955"/>
                    </a:ext>
                  </a:extLst>
                </a:gridCol>
              </a:tblGrid>
              <a:tr h="288716">
                <a:tc gridSpan="7">
                  <a:txBody>
                    <a:bodyPr/>
                    <a:lstStyle/>
                    <a:p>
                      <a:pPr algn="ctr" fontAlgn="ctr"/>
                      <a:r>
                        <a:rPr lang="en-US" sz="1100" b="1" i="0" u="none" strike="noStrike" dirty="0">
                          <a:solidFill>
                            <a:srgbClr val="000000"/>
                          </a:solidFill>
                          <a:effectLst/>
                          <a:latin typeface="Calibri" panose="020F0502020204030204" pitchFamily="34" charset="0"/>
                        </a:rPr>
                        <a:t>T2 Score Card (weighted average)</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algn="ctr" fontAlgn="ctr"/>
                      <a:r>
                        <a:rPr lang="en-US" sz="1050" b="1" i="0" u="none" strike="noStrike" dirty="0">
                          <a:solidFill>
                            <a:srgbClr val="000000"/>
                          </a:solidFill>
                          <a:effectLst/>
                          <a:latin typeface="Calibri" panose="020F0502020204030204" pitchFamily="34" charset="0"/>
                        </a:rPr>
                        <a:t>BONUS*</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hMerge="1">
                  <a:txBody>
                    <a:bodyPr/>
                    <a:lstStyle/>
                    <a:p>
                      <a:pPr algn="ctr" fontAlgn="ctr"/>
                      <a:endParaRPr lang="en-US" sz="11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extLst>
                  <a:ext uri="{0D108BD9-81ED-4DB2-BD59-A6C34878D82A}">
                    <a16:rowId xmlns:a16="http://schemas.microsoft.com/office/drawing/2014/main" val="3916418910"/>
                  </a:ext>
                </a:extLst>
              </a:tr>
              <a:tr h="275739">
                <a:tc>
                  <a:txBody>
                    <a:bodyPr/>
                    <a:lstStyle/>
                    <a:p>
                      <a:pPr algn="ctr" fontAlgn="b"/>
                      <a:r>
                        <a:rPr lang="en-US" sz="1050" b="0" i="0" u="none" strike="noStrike">
                          <a:solidFill>
                            <a:srgbClr val="000000"/>
                          </a:solidFill>
                          <a:effectLst/>
                          <a:latin typeface="Calibri" panose="020F0502020204030204" pitchFamily="34" charset="0"/>
                        </a:rPr>
                        <a:t>Public Comment</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Private Comment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Chats Handled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a:solidFill>
                            <a:srgbClr val="000000"/>
                          </a:solidFill>
                          <a:effectLst/>
                          <a:latin typeface="Calibri" panose="020F0502020204030204" pitchFamily="34" charset="0"/>
                        </a:rPr>
                        <a:t>Calls Handled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a:solidFill>
                            <a:srgbClr val="000000"/>
                          </a:solidFill>
                          <a:effectLst/>
                          <a:latin typeface="Calibri" panose="020F0502020204030204" pitchFamily="34" charset="0"/>
                        </a:rPr>
                        <a:t>CSAT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a:solidFill>
                            <a:srgbClr val="000000"/>
                          </a:solidFill>
                          <a:effectLst/>
                          <a:latin typeface="Calibri" panose="020F0502020204030204" pitchFamily="34" charset="0"/>
                        </a:rPr>
                        <a:t>Reported Jira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Assigned Jira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Reported Jira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050" b="0" i="0" u="none" strike="noStrike" dirty="0">
                          <a:solidFill>
                            <a:srgbClr val="000000"/>
                          </a:solidFill>
                          <a:effectLst/>
                          <a:latin typeface="Calibri" panose="020F0502020204030204" pitchFamily="34" charset="0"/>
                        </a:rPr>
                        <a:t>Assigned Jira</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319937001"/>
                  </a:ext>
                </a:extLst>
              </a:tr>
              <a:tr h="275739">
                <a:tc>
                  <a:txBody>
                    <a:bodyPr/>
                    <a:lstStyle/>
                    <a:p>
                      <a:pPr algn="ctr" fontAlgn="b"/>
                      <a:r>
                        <a:rPr lang="en-US" sz="1050" b="0" i="0" u="none" strike="noStrike" dirty="0">
                          <a:solidFill>
                            <a:srgbClr val="000000"/>
                          </a:solidFill>
                          <a:effectLst/>
                          <a:latin typeface="Calibri" panose="020F0502020204030204" pitchFamily="34" charset="0"/>
                        </a:rPr>
                        <a:t>30%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a:solidFill>
                            <a:srgbClr val="000000"/>
                          </a:solidFill>
                          <a:effectLst/>
                          <a:latin typeface="Calibri" panose="020F0502020204030204" pitchFamily="34" charset="0"/>
                        </a:rPr>
                        <a:t>20%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0" i="0" u="none" strike="noStrike" dirty="0">
                          <a:solidFill>
                            <a:srgbClr val="000000"/>
                          </a:solidFill>
                          <a:effectLst/>
                          <a:latin typeface="Calibri" panose="020F0502020204030204" pitchFamily="34" charset="0"/>
                        </a:rPr>
                        <a:t>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02343417"/>
                  </a:ext>
                </a:extLst>
              </a:tr>
            </a:tbl>
          </a:graphicData>
        </a:graphic>
      </p:graphicFrame>
      <p:sp>
        <p:nvSpPr>
          <p:cNvPr id="5" name="TextBox 4">
            <a:extLst>
              <a:ext uri="{FF2B5EF4-FFF2-40B4-BE49-F238E27FC236}">
                <a16:creationId xmlns:a16="http://schemas.microsoft.com/office/drawing/2014/main" id="{33085B2F-329A-5E7F-2F4E-6F3B4318C57C}"/>
              </a:ext>
            </a:extLst>
          </p:cNvPr>
          <p:cNvSpPr txBox="1"/>
          <p:nvPr/>
        </p:nvSpPr>
        <p:spPr>
          <a:xfrm>
            <a:off x="825141" y="1599882"/>
            <a:ext cx="2226892" cy="246221"/>
          </a:xfrm>
          <a:prstGeom prst="rect">
            <a:avLst/>
          </a:prstGeom>
          <a:noFill/>
        </p:spPr>
        <p:txBody>
          <a:bodyPr wrap="none" rtlCol="0">
            <a:spAutoFit/>
          </a:bodyPr>
          <a:lstStyle/>
          <a:p>
            <a:r>
              <a:rPr lang="en-US" sz="1000" i="1" dirty="0"/>
              <a:t>*The most T1 agent can score is 110</a:t>
            </a:r>
          </a:p>
        </p:txBody>
      </p:sp>
      <p:sp>
        <p:nvSpPr>
          <p:cNvPr id="6" name="TextBox 5">
            <a:extLst>
              <a:ext uri="{FF2B5EF4-FFF2-40B4-BE49-F238E27FC236}">
                <a16:creationId xmlns:a16="http://schemas.microsoft.com/office/drawing/2014/main" id="{01FDEB9D-E266-7DF1-AD39-4408D3BF01FF}"/>
              </a:ext>
            </a:extLst>
          </p:cNvPr>
          <p:cNvSpPr txBox="1"/>
          <p:nvPr/>
        </p:nvSpPr>
        <p:spPr>
          <a:xfrm>
            <a:off x="825141" y="2786248"/>
            <a:ext cx="6519734" cy="246221"/>
          </a:xfrm>
          <a:prstGeom prst="rect">
            <a:avLst/>
          </a:prstGeom>
          <a:noFill/>
        </p:spPr>
        <p:txBody>
          <a:bodyPr wrap="none" rtlCol="0">
            <a:spAutoFit/>
          </a:bodyPr>
          <a:lstStyle/>
          <a:p>
            <a:r>
              <a:rPr lang="en-US" sz="1000" i="1" dirty="0"/>
              <a:t>*The most T2 agent can score varies per T2 agent due to scope of extra responsibilities that are “baked” into score</a:t>
            </a:r>
          </a:p>
        </p:txBody>
      </p:sp>
      <p:graphicFrame>
        <p:nvGraphicFramePr>
          <p:cNvPr id="11" name="Table 10">
            <a:extLst>
              <a:ext uri="{FF2B5EF4-FFF2-40B4-BE49-F238E27FC236}">
                <a16:creationId xmlns:a16="http://schemas.microsoft.com/office/drawing/2014/main" id="{1E2E3402-45A4-6C2E-AE38-0EFFA8D653D6}"/>
              </a:ext>
            </a:extLst>
          </p:cNvPr>
          <p:cNvGraphicFramePr>
            <a:graphicFrameLocks noGrp="1"/>
          </p:cNvGraphicFramePr>
          <p:nvPr>
            <p:extLst>
              <p:ext uri="{D42A27DB-BD31-4B8C-83A1-F6EECF244321}">
                <p14:modId xmlns:p14="http://schemas.microsoft.com/office/powerpoint/2010/main" val="3374136324"/>
              </p:ext>
            </p:extLst>
          </p:nvPr>
        </p:nvGraphicFramePr>
        <p:xfrm>
          <a:off x="825141" y="3188356"/>
          <a:ext cx="7496177" cy="1857270"/>
        </p:xfrm>
        <a:graphic>
          <a:graphicData uri="http://schemas.openxmlformats.org/drawingml/2006/table">
            <a:tbl>
              <a:tblPr/>
              <a:tblGrid>
                <a:gridCol w="2241319">
                  <a:extLst>
                    <a:ext uri="{9D8B030D-6E8A-4147-A177-3AD203B41FA5}">
                      <a16:colId xmlns:a16="http://schemas.microsoft.com/office/drawing/2014/main" val="2350359492"/>
                    </a:ext>
                  </a:extLst>
                </a:gridCol>
                <a:gridCol w="1911713">
                  <a:extLst>
                    <a:ext uri="{9D8B030D-6E8A-4147-A177-3AD203B41FA5}">
                      <a16:colId xmlns:a16="http://schemas.microsoft.com/office/drawing/2014/main" val="4282703489"/>
                    </a:ext>
                  </a:extLst>
                </a:gridCol>
                <a:gridCol w="1487935">
                  <a:extLst>
                    <a:ext uri="{9D8B030D-6E8A-4147-A177-3AD203B41FA5}">
                      <a16:colId xmlns:a16="http://schemas.microsoft.com/office/drawing/2014/main" val="2491253279"/>
                    </a:ext>
                  </a:extLst>
                </a:gridCol>
                <a:gridCol w="1855210">
                  <a:extLst>
                    <a:ext uri="{9D8B030D-6E8A-4147-A177-3AD203B41FA5}">
                      <a16:colId xmlns:a16="http://schemas.microsoft.com/office/drawing/2014/main" val="2013854444"/>
                    </a:ext>
                  </a:extLst>
                </a:gridCol>
              </a:tblGrid>
              <a:tr h="213802">
                <a:tc gridSpan="4">
                  <a:txBody>
                    <a:bodyPr/>
                    <a:lstStyle/>
                    <a:p>
                      <a:pPr algn="ctr" fontAlgn="b"/>
                      <a:r>
                        <a:rPr lang="en-US" sz="1050" b="1" i="0" u="none" strike="noStrike" dirty="0">
                          <a:solidFill>
                            <a:srgbClr val="000000"/>
                          </a:solidFill>
                          <a:effectLst/>
                          <a:latin typeface="Calibri" panose="020F0502020204030204" pitchFamily="34" charset="0"/>
                        </a:rPr>
                        <a:t>Score Chart (Grade Scale)</a:t>
                      </a:r>
                    </a:p>
                  </a:txBody>
                  <a:tcPr marL="3807" marR="3807" marT="3807"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1952532"/>
                  </a:ext>
                </a:extLst>
              </a:tr>
              <a:tr h="194363">
                <a:tc>
                  <a:txBody>
                    <a:bodyPr/>
                    <a:lstStyle/>
                    <a:p>
                      <a:pPr algn="ctr" fontAlgn="b"/>
                      <a:r>
                        <a:rPr lang="en-US" sz="1000" b="1" i="0" u="none" strike="noStrike" dirty="0">
                          <a:solidFill>
                            <a:srgbClr val="000000"/>
                          </a:solidFill>
                          <a:effectLst/>
                          <a:latin typeface="Calibri" panose="020F0502020204030204" pitchFamily="34" charset="0"/>
                        </a:rPr>
                        <a:t>Needs Improvement</a:t>
                      </a:r>
                    </a:p>
                  </a:txBody>
                  <a:tcPr marL="3807" marR="3807" marT="380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b"/>
                      <a:r>
                        <a:rPr lang="en-US" sz="1000" b="1" i="0" u="none" strike="noStrike" dirty="0">
                          <a:solidFill>
                            <a:srgbClr val="000000"/>
                          </a:solidFill>
                          <a:effectLst/>
                          <a:latin typeface="Calibri" panose="020F0502020204030204" pitchFamily="34" charset="0"/>
                        </a:rPr>
                        <a:t>Below Average</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tc>
                  <a:txBody>
                    <a:bodyPr/>
                    <a:lstStyle/>
                    <a:p>
                      <a:pPr algn="ctr" fontAlgn="b"/>
                      <a:r>
                        <a:rPr lang="en-US" sz="1000" b="1" i="0" u="none" strike="noStrike" dirty="0">
                          <a:solidFill>
                            <a:srgbClr val="000000"/>
                          </a:solidFill>
                          <a:effectLst/>
                          <a:latin typeface="Calibri" panose="020F0502020204030204" pitchFamily="34" charset="0"/>
                        </a:rPr>
                        <a:t>At or Above Average</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tc>
                  <a:txBody>
                    <a:bodyPr/>
                    <a:lstStyle/>
                    <a:p>
                      <a:pPr algn="ctr" fontAlgn="b"/>
                      <a:r>
                        <a:rPr lang="en-US" sz="1000" b="1" i="0" u="none" strike="noStrike" dirty="0">
                          <a:solidFill>
                            <a:srgbClr val="000000"/>
                          </a:solidFill>
                          <a:effectLst/>
                          <a:latin typeface="Calibri" panose="020F0502020204030204" pitchFamily="34" charset="0"/>
                        </a:rPr>
                        <a:t>Top Performers</a:t>
                      </a:r>
                    </a:p>
                  </a:txBody>
                  <a:tcPr marL="3807" marR="3807" marT="380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AD47"/>
                    </a:solidFill>
                  </a:tcPr>
                </a:tc>
                <a:extLst>
                  <a:ext uri="{0D108BD9-81ED-4DB2-BD59-A6C34878D82A}">
                    <a16:rowId xmlns:a16="http://schemas.microsoft.com/office/drawing/2014/main" val="3072134615"/>
                  </a:ext>
                </a:extLst>
              </a:tr>
              <a:tr h="194363">
                <a:tc>
                  <a:txBody>
                    <a:bodyPr/>
                    <a:lstStyle/>
                    <a:p>
                      <a:pPr algn="ctr" fontAlgn="b"/>
                      <a:r>
                        <a:rPr lang="en-US" sz="900" b="0" i="0" u="none" strike="noStrike" dirty="0">
                          <a:solidFill>
                            <a:srgbClr val="000000"/>
                          </a:solidFill>
                          <a:effectLst/>
                          <a:latin typeface="Calibri" panose="020F0502020204030204" pitchFamily="34" charset="0"/>
                        </a:rPr>
                        <a:t>Agent Score &lt; 65</a:t>
                      </a:r>
                    </a:p>
                  </a:txBody>
                  <a:tcPr marL="3807" marR="3807" marT="380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80 &gt; Agent Score &gt;= 65</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95 &gt; Agent Score &gt;= 80</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140 &gt; Agent Score &gt;= 95</a:t>
                      </a:r>
                    </a:p>
                  </a:txBody>
                  <a:tcPr marL="3807" marR="3807" marT="380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69786577"/>
                  </a:ext>
                </a:extLst>
              </a:tr>
              <a:tr h="1254742">
                <a:tc>
                  <a:txBody>
                    <a:bodyPr/>
                    <a:lstStyle/>
                    <a:p>
                      <a:pPr algn="ctr" fontAlgn="ctr"/>
                      <a:r>
                        <a:rPr lang="en-US" sz="900" b="0" i="0" u="none" strike="noStrike" dirty="0">
                          <a:solidFill>
                            <a:srgbClr val="000000"/>
                          </a:solidFill>
                          <a:effectLst/>
                          <a:latin typeface="Calibri" panose="020F0502020204030204" pitchFamily="34" charset="0"/>
                        </a:rPr>
                        <a:t>Averaging far below teammates and is severely underperforming. This could be due potentially being off during the month, on other projects that were not accounted for, the shift has low volume which would account for low perf, or possibly lack of effort.</a:t>
                      </a:r>
                    </a:p>
                  </a:txBody>
                  <a:tcPr marL="3807" marR="3807" marT="3807"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Putting forth a decent effort however could be doing more to provide support. This could be due potentially being off during the month, on other projects that were not accounted for, the shift has low volume which would account for low perf.</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Consistently performing near peak level throughout period. Properly manages workload.</a:t>
                      </a:r>
                    </a:p>
                  </a:txBody>
                  <a:tcPr marL="3807" marR="3807" marT="380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Top Performers who are going above and beyond in their position. Leading the pack!</a:t>
                      </a:r>
                    </a:p>
                  </a:txBody>
                  <a:tcPr marL="3807" marR="3807" marT="3807"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7065348"/>
                  </a:ext>
                </a:extLst>
              </a:tr>
            </a:tbl>
          </a:graphicData>
        </a:graphic>
      </p:graphicFrame>
    </p:spTree>
    <p:extLst>
      <p:ext uri="{BB962C8B-B14F-4D97-AF65-F5344CB8AC3E}">
        <p14:creationId xmlns:p14="http://schemas.microsoft.com/office/powerpoint/2010/main" val="3001132609"/>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2152652" y="226298"/>
            <a:ext cx="4733925" cy="216726"/>
          </a:xfrm>
        </p:spPr>
        <p:txBody>
          <a:bodyPr/>
          <a:lstStyle/>
          <a:p>
            <a:r>
              <a:rPr lang="en-US" sz="1800" dirty="0"/>
              <a:t>5 Month Support Performance (All Locations)</a:t>
            </a:r>
          </a:p>
        </p:txBody>
      </p:sp>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p:txBody>
          <a:bodyPr/>
          <a:lstStyle/>
          <a:p>
            <a:pPr defTabSz="68580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5</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165100" y="67026"/>
            <a:ext cx="1987552" cy="124650"/>
          </a:xfrm>
        </p:spPr>
        <p:txBody>
          <a:bodyPr/>
          <a:lstStyle/>
          <a:p>
            <a:r>
              <a:rPr lang="en-US" dirty="0"/>
              <a:t>November 2022 – march 2023</a:t>
            </a:r>
          </a:p>
        </p:txBody>
      </p:sp>
      <p:sp>
        <p:nvSpPr>
          <p:cNvPr id="9" name="TextBox 8">
            <a:extLst>
              <a:ext uri="{FF2B5EF4-FFF2-40B4-BE49-F238E27FC236}">
                <a16:creationId xmlns:a16="http://schemas.microsoft.com/office/drawing/2014/main" id="{2875EF56-3E6B-6C4D-962A-497CBA3D44C3}"/>
              </a:ext>
            </a:extLst>
          </p:cNvPr>
          <p:cNvSpPr txBox="1"/>
          <p:nvPr/>
        </p:nvSpPr>
        <p:spPr>
          <a:xfrm>
            <a:off x="249944" y="5700435"/>
            <a:ext cx="7923096" cy="769441"/>
          </a:xfrm>
          <a:prstGeom prst="rect">
            <a:avLst/>
          </a:prstGeom>
          <a:noFill/>
        </p:spPr>
        <p:txBody>
          <a:bodyPr wrap="square" rtlCol="0">
            <a:spAutoFit/>
          </a:bodyPr>
          <a:lstStyle/>
          <a:p>
            <a:pPr marL="171450" indent="-171450">
              <a:buFont typeface="Arial" panose="020B0604020202020204" pitchFamily="34" charset="0"/>
              <a:buChar char="•"/>
            </a:pPr>
            <a:r>
              <a:rPr lang="en-US" sz="1100" dirty="0"/>
              <a:t>Production of Manila has dropped in handling of tickets. Primarily because a lot of the agents on the team were working their final month in March.</a:t>
            </a:r>
          </a:p>
          <a:p>
            <a:pPr marL="171450" indent="-171450">
              <a:buFont typeface="Arial" panose="020B0604020202020204" pitchFamily="34" charset="0"/>
              <a:buChar char="•"/>
            </a:pPr>
            <a:r>
              <a:rPr lang="en-US" sz="1100" dirty="0"/>
              <a:t>Serbia has been handling more of the calls during the month of March. </a:t>
            </a:r>
          </a:p>
          <a:p>
            <a:pPr marL="171450" indent="-171450">
              <a:buFont typeface="Arial" panose="020B0604020202020204" pitchFamily="34" charset="0"/>
              <a:buChar char="•"/>
            </a:pPr>
            <a:r>
              <a:rPr lang="en-US" sz="1100" dirty="0"/>
              <a:t>CSAT across all locations has decreased from the prior month</a:t>
            </a:r>
          </a:p>
        </p:txBody>
      </p:sp>
      <p:sp>
        <p:nvSpPr>
          <p:cNvPr id="12" name="TextBox 11">
            <a:extLst>
              <a:ext uri="{FF2B5EF4-FFF2-40B4-BE49-F238E27FC236}">
                <a16:creationId xmlns:a16="http://schemas.microsoft.com/office/drawing/2014/main" id="{AF154773-6279-5313-5BCD-2D8999EEE334}"/>
              </a:ext>
            </a:extLst>
          </p:cNvPr>
          <p:cNvSpPr txBox="1"/>
          <p:nvPr/>
        </p:nvSpPr>
        <p:spPr>
          <a:xfrm>
            <a:off x="268566" y="5466640"/>
            <a:ext cx="965554" cy="276999"/>
          </a:xfrm>
          <a:prstGeom prst="rect">
            <a:avLst/>
          </a:prstGeom>
          <a:noFill/>
        </p:spPr>
        <p:txBody>
          <a:bodyPr wrap="square" rtlCol="0">
            <a:spAutoFit/>
          </a:bodyPr>
          <a:lstStyle/>
          <a:p>
            <a:r>
              <a:rPr lang="en-US" sz="1200" b="1" dirty="0"/>
              <a:t>Call Outs</a:t>
            </a:r>
          </a:p>
        </p:txBody>
      </p:sp>
      <p:graphicFrame>
        <p:nvGraphicFramePr>
          <p:cNvPr id="8" name="Table 7">
            <a:extLst>
              <a:ext uri="{FF2B5EF4-FFF2-40B4-BE49-F238E27FC236}">
                <a16:creationId xmlns:a16="http://schemas.microsoft.com/office/drawing/2014/main" id="{70C4A85E-3562-646F-63D2-0B6117B4AAE1}"/>
              </a:ext>
            </a:extLst>
          </p:cNvPr>
          <p:cNvGraphicFramePr>
            <a:graphicFrameLocks noGrp="1"/>
          </p:cNvGraphicFramePr>
          <p:nvPr>
            <p:extLst>
              <p:ext uri="{D42A27DB-BD31-4B8C-83A1-F6EECF244321}">
                <p14:modId xmlns:p14="http://schemas.microsoft.com/office/powerpoint/2010/main" val="3740376037"/>
              </p:ext>
            </p:extLst>
          </p:nvPr>
        </p:nvGraphicFramePr>
        <p:xfrm>
          <a:off x="249944" y="3492064"/>
          <a:ext cx="8385464" cy="1885212"/>
        </p:xfrm>
        <a:graphic>
          <a:graphicData uri="http://schemas.openxmlformats.org/drawingml/2006/table">
            <a:tbl>
              <a:tblPr/>
              <a:tblGrid>
                <a:gridCol w="1509080">
                  <a:extLst>
                    <a:ext uri="{9D8B030D-6E8A-4147-A177-3AD203B41FA5}">
                      <a16:colId xmlns:a16="http://schemas.microsoft.com/office/drawing/2014/main" val="702320926"/>
                    </a:ext>
                  </a:extLst>
                </a:gridCol>
                <a:gridCol w="466791">
                  <a:extLst>
                    <a:ext uri="{9D8B030D-6E8A-4147-A177-3AD203B41FA5}">
                      <a16:colId xmlns:a16="http://schemas.microsoft.com/office/drawing/2014/main" val="55114184"/>
                    </a:ext>
                  </a:extLst>
                </a:gridCol>
                <a:gridCol w="466792">
                  <a:extLst>
                    <a:ext uri="{9D8B030D-6E8A-4147-A177-3AD203B41FA5}">
                      <a16:colId xmlns:a16="http://schemas.microsoft.com/office/drawing/2014/main" val="2741765058"/>
                    </a:ext>
                  </a:extLst>
                </a:gridCol>
                <a:gridCol w="374257">
                  <a:extLst>
                    <a:ext uri="{9D8B030D-6E8A-4147-A177-3AD203B41FA5}">
                      <a16:colId xmlns:a16="http://schemas.microsoft.com/office/drawing/2014/main" val="3257315873"/>
                    </a:ext>
                  </a:extLst>
                </a:gridCol>
                <a:gridCol w="482701">
                  <a:extLst>
                    <a:ext uri="{9D8B030D-6E8A-4147-A177-3AD203B41FA5}">
                      <a16:colId xmlns:a16="http://schemas.microsoft.com/office/drawing/2014/main" val="1025933068"/>
                    </a:ext>
                  </a:extLst>
                </a:gridCol>
                <a:gridCol w="475705">
                  <a:extLst>
                    <a:ext uri="{9D8B030D-6E8A-4147-A177-3AD203B41FA5}">
                      <a16:colId xmlns:a16="http://schemas.microsoft.com/office/drawing/2014/main" val="568167080"/>
                    </a:ext>
                  </a:extLst>
                </a:gridCol>
                <a:gridCol w="475705">
                  <a:extLst>
                    <a:ext uri="{9D8B030D-6E8A-4147-A177-3AD203B41FA5}">
                      <a16:colId xmlns:a16="http://schemas.microsoft.com/office/drawing/2014/main" val="3649560470"/>
                    </a:ext>
                  </a:extLst>
                </a:gridCol>
                <a:gridCol w="475705">
                  <a:extLst>
                    <a:ext uri="{9D8B030D-6E8A-4147-A177-3AD203B41FA5}">
                      <a16:colId xmlns:a16="http://schemas.microsoft.com/office/drawing/2014/main" val="4046747385"/>
                    </a:ext>
                  </a:extLst>
                </a:gridCol>
                <a:gridCol w="447721">
                  <a:extLst>
                    <a:ext uri="{9D8B030D-6E8A-4147-A177-3AD203B41FA5}">
                      <a16:colId xmlns:a16="http://schemas.microsoft.com/office/drawing/2014/main" val="735883274"/>
                    </a:ext>
                  </a:extLst>
                </a:gridCol>
                <a:gridCol w="426736">
                  <a:extLst>
                    <a:ext uri="{9D8B030D-6E8A-4147-A177-3AD203B41FA5}">
                      <a16:colId xmlns:a16="http://schemas.microsoft.com/office/drawing/2014/main" val="3060442012"/>
                    </a:ext>
                  </a:extLst>
                </a:gridCol>
                <a:gridCol w="489696">
                  <a:extLst>
                    <a:ext uri="{9D8B030D-6E8A-4147-A177-3AD203B41FA5}">
                      <a16:colId xmlns:a16="http://schemas.microsoft.com/office/drawing/2014/main" val="50574697"/>
                    </a:ext>
                  </a:extLst>
                </a:gridCol>
                <a:gridCol w="454717">
                  <a:extLst>
                    <a:ext uri="{9D8B030D-6E8A-4147-A177-3AD203B41FA5}">
                      <a16:colId xmlns:a16="http://schemas.microsoft.com/office/drawing/2014/main" val="1755740046"/>
                    </a:ext>
                  </a:extLst>
                </a:gridCol>
                <a:gridCol w="447721">
                  <a:extLst>
                    <a:ext uri="{9D8B030D-6E8A-4147-A177-3AD203B41FA5}">
                      <a16:colId xmlns:a16="http://schemas.microsoft.com/office/drawing/2014/main" val="425189193"/>
                    </a:ext>
                  </a:extLst>
                </a:gridCol>
                <a:gridCol w="503689">
                  <a:extLst>
                    <a:ext uri="{9D8B030D-6E8A-4147-A177-3AD203B41FA5}">
                      <a16:colId xmlns:a16="http://schemas.microsoft.com/office/drawing/2014/main" val="2853329498"/>
                    </a:ext>
                  </a:extLst>
                </a:gridCol>
                <a:gridCol w="447721">
                  <a:extLst>
                    <a:ext uri="{9D8B030D-6E8A-4147-A177-3AD203B41FA5}">
                      <a16:colId xmlns:a16="http://schemas.microsoft.com/office/drawing/2014/main" val="3541286322"/>
                    </a:ext>
                  </a:extLst>
                </a:gridCol>
                <a:gridCol w="440727">
                  <a:extLst>
                    <a:ext uri="{9D8B030D-6E8A-4147-A177-3AD203B41FA5}">
                      <a16:colId xmlns:a16="http://schemas.microsoft.com/office/drawing/2014/main" val="1870920436"/>
                    </a:ext>
                  </a:extLst>
                </a:gridCol>
              </a:tblGrid>
              <a:tr h="83893">
                <a:tc>
                  <a:txBody>
                    <a:bodyPr/>
                    <a:lstStyle/>
                    <a:p>
                      <a:pPr algn="l" fontAlgn="b"/>
                      <a:r>
                        <a:rPr lang="en-US" sz="1100" b="1" i="0" u="none" strike="noStrike">
                          <a:solidFill>
                            <a:srgbClr val="000000"/>
                          </a:solidFill>
                          <a:effectLst/>
                          <a:latin typeface="Calibri" panose="020F0502020204030204" pitchFamily="34" charset="0"/>
                        </a:rPr>
                        <a:t> </a:t>
                      </a:r>
                    </a:p>
                  </a:txBody>
                  <a:tcPr marL="2796" marR="2796" marT="2796" marB="0" anchor="b">
                    <a:lnL>
                      <a:noFill/>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gridSpan="3">
                  <a:txBody>
                    <a:bodyPr/>
                    <a:lstStyle/>
                    <a:p>
                      <a:pPr algn="ctr" fontAlgn="ctr"/>
                      <a:r>
                        <a:rPr lang="en-US" sz="1050" b="1" i="0" u="none" strike="noStrike" dirty="0">
                          <a:solidFill>
                            <a:srgbClr val="000000"/>
                          </a:solidFill>
                          <a:effectLst/>
                          <a:latin typeface="Calibri" panose="020F0502020204030204" pitchFamily="34" charset="0"/>
                        </a:rPr>
                        <a:t>Nov-22</a:t>
                      </a:r>
                    </a:p>
                  </a:txBody>
                  <a:tcPr marL="2796" marR="2796" marT="2796"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gridSpan="3">
                  <a:txBody>
                    <a:bodyPr/>
                    <a:lstStyle/>
                    <a:p>
                      <a:pPr algn="ctr" fontAlgn="ctr"/>
                      <a:r>
                        <a:rPr lang="en-US" sz="1050" b="1" i="0" u="none" strike="noStrike">
                          <a:solidFill>
                            <a:srgbClr val="000000"/>
                          </a:solidFill>
                          <a:effectLst/>
                          <a:latin typeface="Calibri" panose="020F0502020204030204" pitchFamily="34" charset="0"/>
                        </a:rPr>
                        <a:t>Dec-22</a:t>
                      </a:r>
                    </a:p>
                  </a:txBody>
                  <a:tcPr marL="2796" marR="2796" marT="2796"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gridSpan="3">
                  <a:txBody>
                    <a:bodyPr/>
                    <a:lstStyle/>
                    <a:p>
                      <a:pPr algn="ctr" fontAlgn="ctr"/>
                      <a:r>
                        <a:rPr lang="en-US" sz="1050" b="1" i="0" u="none" strike="noStrike">
                          <a:solidFill>
                            <a:srgbClr val="000000"/>
                          </a:solidFill>
                          <a:effectLst/>
                          <a:latin typeface="Calibri" panose="020F0502020204030204" pitchFamily="34" charset="0"/>
                        </a:rPr>
                        <a:t>Jan-23</a:t>
                      </a:r>
                    </a:p>
                  </a:txBody>
                  <a:tcPr marL="2796" marR="2796" marT="2796"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gridSpan="3">
                  <a:txBody>
                    <a:bodyPr/>
                    <a:lstStyle/>
                    <a:p>
                      <a:pPr algn="ctr" fontAlgn="ctr"/>
                      <a:r>
                        <a:rPr lang="en-US" sz="1050" b="1" i="0" u="none" strike="noStrike">
                          <a:solidFill>
                            <a:srgbClr val="000000"/>
                          </a:solidFill>
                          <a:effectLst/>
                          <a:latin typeface="Calibri" panose="020F0502020204030204" pitchFamily="34" charset="0"/>
                        </a:rPr>
                        <a:t>Feb-23</a:t>
                      </a:r>
                    </a:p>
                  </a:txBody>
                  <a:tcPr marL="2796" marR="2796" marT="2796"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gridSpan="3">
                  <a:txBody>
                    <a:bodyPr/>
                    <a:lstStyle/>
                    <a:p>
                      <a:pPr algn="ctr" fontAlgn="ctr"/>
                      <a:r>
                        <a:rPr lang="en-US" sz="1050" b="1" i="0" u="none" strike="noStrike">
                          <a:solidFill>
                            <a:srgbClr val="000000"/>
                          </a:solidFill>
                          <a:effectLst/>
                          <a:latin typeface="Calibri" panose="020F0502020204030204" pitchFamily="34" charset="0"/>
                        </a:rPr>
                        <a:t>Mar-23</a:t>
                      </a:r>
                    </a:p>
                  </a:txBody>
                  <a:tcPr marL="2796" marR="2796" marT="2796"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454429995"/>
                  </a:ext>
                </a:extLst>
              </a:tr>
              <a:tr h="64318">
                <a:tc>
                  <a:txBody>
                    <a:bodyPr/>
                    <a:lstStyle/>
                    <a:p>
                      <a:pPr algn="ctr" fontAlgn="b"/>
                      <a:r>
                        <a:rPr lang="en-US" sz="1050" b="1" i="0" u="none" strike="noStrike">
                          <a:solidFill>
                            <a:srgbClr val="000000"/>
                          </a:solidFill>
                          <a:effectLst/>
                          <a:latin typeface="Calibri" panose="020F0502020204030204" pitchFamily="34" charset="0"/>
                        </a:rPr>
                        <a:t>Metric</a:t>
                      </a:r>
                    </a:p>
                  </a:txBody>
                  <a:tcPr marL="2796" marR="2796" marT="2796" marB="0" anchor="b">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dirty="0">
                          <a:solidFill>
                            <a:srgbClr val="000000"/>
                          </a:solidFill>
                          <a:effectLst/>
                          <a:latin typeface="Calibri" panose="020F0502020204030204" pitchFamily="34" charset="0"/>
                        </a:rPr>
                        <a:t>Manila</a:t>
                      </a:r>
                    </a:p>
                  </a:txBody>
                  <a:tcPr marL="2796" marR="2796" marT="279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Serbia</a:t>
                      </a:r>
                    </a:p>
                  </a:txBody>
                  <a:tcPr marL="2796" marR="2796" marT="27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US</a:t>
                      </a:r>
                    </a:p>
                  </a:txBody>
                  <a:tcPr marL="2796" marR="2796" marT="279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Manila</a:t>
                      </a:r>
                    </a:p>
                  </a:txBody>
                  <a:tcPr marL="2796" marR="2796" marT="279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Serbia</a:t>
                      </a:r>
                    </a:p>
                  </a:txBody>
                  <a:tcPr marL="2796" marR="2796" marT="27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US</a:t>
                      </a:r>
                    </a:p>
                  </a:txBody>
                  <a:tcPr marL="2796" marR="2796" marT="279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Manila</a:t>
                      </a:r>
                    </a:p>
                  </a:txBody>
                  <a:tcPr marL="2796" marR="2796" marT="279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Serbia</a:t>
                      </a:r>
                    </a:p>
                  </a:txBody>
                  <a:tcPr marL="2796" marR="2796" marT="27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US</a:t>
                      </a:r>
                    </a:p>
                  </a:txBody>
                  <a:tcPr marL="2796" marR="2796" marT="279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Manila</a:t>
                      </a:r>
                    </a:p>
                  </a:txBody>
                  <a:tcPr marL="2796" marR="2796" marT="279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Serbia</a:t>
                      </a:r>
                    </a:p>
                  </a:txBody>
                  <a:tcPr marL="2796" marR="2796" marT="27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US</a:t>
                      </a:r>
                    </a:p>
                  </a:txBody>
                  <a:tcPr marL="2796" marR="2796" marT="279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Manila</a:t>
                      </a:r>
                    </a:p>
                  </a:txBody>
                  <a:tcPr marL="2796" marR="2796" marT="279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Serbia</a:t>
                      </a:r>
                    </a:p>
                  </a:txBody>
                  <a:tcPr marL="2796" marR="2796" marT="279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50" b="1" i="0" u="none" strike="noStrike">
                          <a:solidFill>
                            <a:srgbClr val="000000"/>
                          </a:solidFill>
                          <a:effectLst/>
                          <a:latin typeface="Calibri" panose="020F0502020204030204" pitchFamily="34" charset="0"/>
                        </a:rPr>
                        <a:t>US</a:t>
                      </a:r>
                    </a:p>
                  </a:txBody>
                  <a:tcPr marL="2796" marR="2796" marT="2796" marB="0" anchor="ctr">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702952510"/>
                  </a:ext>
                </a:extLst>
              </a:tr>
              <a:tr h="58725">
                <a:tc>
                  <a:txBody>
                    <a:bodyPr/>
                    <a:lstStyle/>
                    <a:p>
                      <a:pPr algn="l" fontAlgn="b"/>
                      <a:r>
                        <a:rPr lang="en-US" sz="1000" b="0" i="0" u="none" strike="noStrike">
                          <a:solidFill>
                            <a:srgbClr val="000000"/>
                          </a:solidFill>
                          <a:effectLst/>
                          <a:latin typeface="Calibri" panose="020F0502020204030204" pitchFamily="34" charset="0"/>
                        </a:rPr>
                        <a:t>Total Public Comment</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394</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1532</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174</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238</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1833</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170</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610</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2043</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129</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729</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1659</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138</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321</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2032</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180</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05348508"/>
                  </a:ext>
                </a:extLst>
              </a:tr>
              <a:tr h="58725">
                <a:tc>
                  <a:txBody>
                    <a:bodyPr/>
                    <a:lstStyle/>
                    <a:p>
                      <a:pPr algn="l" fontAlgn="b"/>
                      <a:r>
                        <a:rPr lang="en-US" sz="1000" b="0" i="0" u="none" strike="noStrike">
                          <a:solidFill>
                            <a:srgbClr val="000000"/>
                          </a:solidFill>
                          <a:effectLst/>
                          <a:latin typeface="Calibri" panose="020F0502020204030204" pitchFamily="34" charset="0"/>
                        </a:rPr>
                        <a:t>Public Comment % of Total</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alibri" panose="020F0502020204030204" pitchFamily="34" charset="0"/>
                        </a:rPr>
                        <a:t>19%</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dirty="0">
                          <a:solidFill>
                            <a:srgbClr val="000000"/>
                          </a:solidFill>
                          <a:effectLst/>
                          <a:latin typeface="Calibri" panose="020F0502020204030204" pitchFamily="34" charset="0"/>
                        </a:rPr>
                        <a:t>73%</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dirty="0">
                          <a:solidFill>
                            <a:srgbClr val="000000"/>
                          </a:solidFill>
                          <a:effectLst/>
                          <a:latin typeface="Calibri" panose="020F0502020204030204" pitchFamily="34" charset="0"/>
                        </a:rPr>
                        <a:t>8%</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11%</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82%</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8%</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22%</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73%</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5%</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29%</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66%</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5%</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13%</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80%</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7%</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1157643856"/>
                  </a:ext>
                </a:extLst>
              </a:tr>
              <a:tr h="55929">
                <a:tc>
                  <a:txBody>
                    <a:bodyPr/>
                    <a:lstStyle/>
                    <a:p>
                      <a:pPr algn="l" fontAlgn="b"/>
                      <a:r>
                        <a:rPr lang="en-US" sz="1000" b="0" i="0" u="none" strike="noStrike">
                          <a:solidFill>
                            <a:srgbClr val="000000"/>
                          </a:solidFill>
                          <a:effectLst/>
                          <a:latin typeface="Calibri" panose="020F0502020204030204" pitchFamily="34" charset="0"/>
                        </a:rPr>
                        <a:t>Total Internal Comment</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439</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998</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154</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dirty="0">
                          <a:solidFill>
                            <a:srgbClr val="000000"/>
                          </a:solidFill>
                          <a:effectLst/>
                          <a:latin typeface="Calibri" panose="020F0502020204030204" pitchFamily="34" charset="0"/>
                        </a:rPr>
                        <a:t>356</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1124</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105</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609</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953</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105</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582</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923</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140</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209</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1005</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114</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299012369"/>
                  </a:ext>
                </a:extLst>
              </a:tr>
              <a:tr h="58725">
                <a:tc>
                  <a:txBody>
                    <a:bodyPr/>
                    <a:lstStyle/>
                    <a:p>
                      <a:pPr algn="l" fontAlgn="b"/>
                      <a:r>
                        <a:rPr lang="en-US" sz="1000" b="0" i="0" u="none" strike="noStrike">
                          <a:solidFill>
                            <a:srgbClr val="000000"/>
                          </a:solidFill>
                          <a:effectLst/>
                          <a:latin typeface="Calibri" panose="020F0502020204030204" pitchFamily="34" charset="0"/>
                        </a:rPr>
                        <a:t>Internal Comment % of Total</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alibri" panose="020F0502020204030204" pitchFamily="34" charset="0"/>
                        </a:rPr>
                        <a:t>28%</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63%</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10%</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22%</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dirty="0">
                          <a:solidFill>
                            <a:srgbClr val="000000"/>
                          </a:solidFill>
                          <a:effectLst/>
                          <a:latin typeface="Calibri" panose="020F0502020204030204" pitchFamily="34" charset="0"/>
                        </a:rPr>
                        <a:t>71%</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dirty="0">
                          <a:solidFill>
                            <a:srgbClr val="000000"/>
                          </a:solidFill>
                          <a:effectLst/>
                          <a:latin typeface="Calibri" panose="020F0502020204030204" pitchFamily="34" charset="0"/>
                        </a:rPr>
                        <a:t>7%</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37%</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57%</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6%</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35%</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56%</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9%</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16%</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76%</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9%</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4293228137"/>
                  </a:ext>
                </a:extLst>
              </a:tr>
              <a:tr h="55929">
                <a:tc>
                  <a:txBody>
                    <a:bodyPr/>
                    <a:lstStyle/>
                    <a:p>
                      <a:pPr algn="l" fontAlgn="b"/>
                      <a:r>
                        <a:rPr lang="en-US" sz="1000" b="0" i="0" u="none" strike="noStrike">
                          <a:solidFill>
                            <a:srgbClr val="000000"/>
                          </a:solidFill>
                          <a:effectLst/>
                          <a:latin typeface="Calibri" panose="020F0502020204030204" pitchFamily="34" charset="0"/>
                        </a:rPr>
                        <a:t>Total Chats Handled</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266</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260</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308</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305</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272</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289</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58</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dirty="0">
                          <a:solidFill>
                            <a:srgbClr val="000000"/>
                          </a:solidFill>
                          <a:effectLst/>
                          <a:latin typeface="Calibri" panose="020F0502020204030204" pitchFamily="34" charset="0"/>
                        </a:rPr>
                        <a:t>79</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dirty="0">
                          <a:solidFill>
                            <a:srgbClr val="000000"/>
                          </a:solidFill>
                          <a:effectLst/>
                          <a:latin typeface="Calibri" panose="020F0502020204030204" pitchFamily="34" charset="0"/>
                        </a:rPr>
                        <a:t>96</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27</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32</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44</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7</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23</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36</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81087178"/>
                  </a:ext>
                </a:extLst>
              </a:tr>
              <a:tr h="58725">
                <a:tc>
                  <a:txBody>
                    <a:bodyPr/>
                    <a:lstStyle/>
                    <a:p>
                      <a:pPr algn="l" fontAlgn="b"/>
                      <a:r>
                        <a:rPr lang="en-US" sz="1000" b="0" i="0" u="none" strike="noStrike">
                          <a:solidFill>
                            <a:srgbClr val="000000"/>
                          </a:solidFill>
                          <a:effectLst/>
                          <a:latin typeface="Calibri" panose="020F0502020204030204" pitchFamily="34" charset="0"/>
                        </a:rPr>
                        <a:t>Chat Handled % of Total</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alibri" panose="020F0502020204030204" pitchFamily="34" charset="0"/>
                        </a:rPr>
                        <a:t>32%</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31%</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37%</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35%</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31%</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33%</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25%</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34%</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41%</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dirty="0">
                          <a:solidFill>
                            <a:srgbClr val="000000"/>
                          </a:solidFill>
                          <a:effectLst/>
                          <a:latin typeface="Calibri" panose="020F0502020204030204" pitchFamily="34" charset="0"/>
                        </a:rPr>
                        <a:t>26%</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31%</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dirty="0">
                          <a:solidFill>
                            <a:srgbClr val="000000"/>
                          </a:solidFill>
                          <a:effectLst/>
                          <a:latin typeface="Calibri" panose="020F0502020204030204" pitchFamily="34" charset="0"/>
                        </a:rPr>
                        <a:t>43%</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11%</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35%</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55%</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3460731833"/>
                  </a:ext>
                </a:extLst>
              </a:tr>
              <a:tr h="55929">
                <a:tc>
                  <a:txBody>
                    <a:bodyPr/>
                    <a:lstStyle/>
                    <a:p>
                      <a:pPr algn="l" fontAlgn="b"/>
                      <a:r>
                        <a:rPr lang="en-US" sz="1000" b="0" i="0" u="none" strike="noStrike">
                          <a:solidFill>
                            <a:srgbClr val="000000"/>
                          </a:solidFill>
                          <a:effectLst/>
                          <a:latin typeface="Calibri" panose="020F0502020204030204" pitchFamily="34" charset="0"/>
                        </a:rPr>
                        <a:t>Total Calls Handled</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dirty="0">
                          <a:solidFill>
                            <a:srgbClr val="000000"/>
                          </a:solidFill>
                          <a:effectLst/>
                          <a:latin typeface="Calibri" panose="020F0502020204030204" pitchFamily="34" charset="0"/>
                        </a:rPr>
                        <a:t>11</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54</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10</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42877058"/>
                  </a:ext>
                </a:extLst>
              </a:tr>
              <a:tr h="61522">
                <a:tc>
                  <a:txBody>
                    <a:bodyPr/>
                    <a:lstStyle/>
                    <a:p>
                      <a:pPr algn="l" fontAlgn="b"/>
                      <a:r>
                        <a:rPr lang="en-US" sz="1000" b="0" i="0" u="none" strike="noStrike">
                          <a:solidFill>
                            <a:srgbClr val="000000"/>
                          </a:solidFill>
                          <a:effectLst/>
                          <a:latin typeface="Calibri" panose="020F0502020204030204" pitchFamily="34" charset="0"/>
                        </a:rPr>
                        <a:t>Calls Handled % of Total</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15%</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dirty="0">
                          <a:solidFill>
                            <a:srgbClr val="000000"/>
                          </a:solidFill>
                          <a:effectLst/>
                          <a:latin typeface="Calibri" panose="020F0502020204030204" pitchFamily="34" charset="0"/>
                        </a:rPr>
                        <a:t>72%</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1000" b="1" i="0" u="none" strike="noStrike">
                          <a:solidFill>
                            <a:srgbClr val="000000"/>
                          </a:solidFill>
                          <a:effectLst/>
                          <a:latin typeface="Calibri" panose="020F0502020204030204" pitchFamily="34" charset="0"/>
                        </a:rPr>
                        <a:t>13%</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3909680097"/>
                  </a:ext>
                </a:extLst>
              </a:tr>
              <a:tr h="55929">
                <a:tc>
                  <a:txBody>
                    <a:bodyPr/>
                    <a:lstStyle/>
                    <a:p>
                      <a:pPr algn="l" fontAlgn="b"/>
                      <a:r>
                        <a:rPr lang="en-US" sz="1000" b="0" i="0" u="none" strike="noStrike">
                          <a:solidFill>
                            <a:srgbClr val="000000"/>
                          </a:solidFill>
                          <a:effectLst/>
                          <a:latin typeface="Calibri" panose="020F0502020204030204" pitchFamily="34" charset="0"/>
                        </a:rPr>
                        <a:t>CSAT Score</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97%</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96%</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96%</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97%</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91%</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94%</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92%</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90%</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93%</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93%</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94%</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100%</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80%</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88%</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dirty="0">
                          <a:solidFill>
                            <a:srgbClr val="000000"/>
                          </a:solidFill>
                          <a:effectLst/>
                          <a:latin typeface="Calibri" panose="020F0502020204030204" pitchFamily="34" charset="0"/>
                        </a:rPr>
                        <a:t>89%</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4289555998"/>
                  </a:ext>
                </a:extLst>
              </a:tr>
              <a:tr h="58725">
                <a:tc>
                  <a:txBody>
                    <a:bodyPr/>
                    <a:lstStyle/>
                    <a:p>
                      <a:pPr algn="l" fontAlgn="b"/>
                      <a:r>
                        <a:rPr lang="en-US" sz="1000" b="0" i="0" u="none" strike="noStrike">
                          <a:solidFill>
                            <a:srgbClr val="000000"/>
                          </a:solidFill>
                          <a:effectLst/>
                          <a:latin typeface="Calibri" panose="020F0502020204030204" pitchFamily="34" charset="0"/>
                        </a:rPr>
                        <a:t>Staffed Agents</a:t>
                      </a:r>
                    </a:p>
                  </a:txBody>
                  <a:tcPr marL="2796" marR="2796" marT="2796"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10</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dirty="0">
                          <a:solidFill>
                            <a:srgbClr val="000000"/>
                          </a:solidFill>
                          <a:effectLst/>
                          <a:latin typeface="Calibri" panose="020F0502020204030204" pitchFamily="34" charset="0"/>
                        </a:rPr>
                        <a:t>5</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10</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5</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6</a:t>
                      </a:r>
                    </a:p>
                  </a:txBody>
                  <a:tcPr marL="2796" marR="2796" marT="2796"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4</a:t>
                      </a:r>
                    </a:p>
                  </a:txBody>
                  <a:tcPr marL="2796" marR="2796" marT="2796"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a:solidFill>
                            <a:srgbClr val="000000"/>
                          </a:solidFill>
                          <a:effectLst/>
                          <a:latin typeface="Calibri" panose="020F0502020204030204" pitchFamily="34" charset="0"/>
                        </a:rPr>
                        <a:t>7</a:t>
                      </a:r>
                    </a:p>
                  </a:txBody>
                  <a:tcPr marL="2796" marR="2796" marT="2796"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tc>
                  <a:txBody>
                    <a:bodyPr/>
                    <a:lstStyle/>
                    <a:p>
                      <a:pPr algn="ctr" fontAlgn="b"/>
                      <a:r>
                        <a:rPr lang="en-US" sz="900" b="0" i="0" u="none" strike="noStrike" dirty="0">
                          <a:solidFill>
                            <a:srgbClr val="000000"/>
                          </a:solidFill>
                          <a:effectLst/>
                          <a:latin typeface="Calibri" panose="020F0502020204030204" pitchFamily="34" charset="0"/>
                        </a:rPr>
                        <a:t>6</a:t>
                      </a:r>
                    </a:p>
                  </a:txBody>
                  <a:tcPr marL="2796" marR="2796" marT="2796"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solidFill>
                      <a:srgbClr val="ACB9CA"/>
                    </a:solidFill>
                  </a:tcPr>
                </a:tc>
                <a:extLst>
                  <a:ext uri="{0D108BD9-81ED-4DB2-BD59-A6C34878D82A}">
                    <a16:rowId xmlns:a16="http://schemas.microsoft.com/office/drawing/2014/main" val="3979297555"/>
                  </a:ext>
                </a:extLst>
              </a:tr>
            </a:tbl>
          </a:graphicData>
        </a:graphic>
      </p:graphicFrame>
      <p:graphicFrame>
        <p:nvGraphicFramePr>
          <p:cNvPr id="11" name="Chart 10">
            <a:extLst>
              <a:ext uri="{FF2B5EF4-FFF2-40B4-BE49-F238E27FC236}">
                <a16:creationId xmlns:a16="http://schemas.microsoft.com/office/drawing/2014/main" id="{8A6F317D-9A85-5A9C-FC29-AB888F794888}"/>
              </a:ext>
            </a:extLst>
          </p:cNvPr>
          <p:cNvGraphicFramePr>
            <a:graphicFrameLocks/>
          </p:cNvGraphicFramePr>
          <p:nvPr>
            <p:extLst>
              <p:ext uri="{D42A27DB-BD31-4B8C-83A1-F6EECF244321}">
                <p14:modId xmlns:p14="http://schemas.microsoft.com/office/powerpoint/2010/main" val="1668176490"/>
              </p:ext>
            </p:extLst>
          </p:nvPr>
        </p:nvGraphicFramePr>
        <p:xfrm>
          <a:off x="1444479" y="509933"/>
          <a:ext cx="5534025"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95826415"/>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3348039" y="89395"/>
            <a:ext cx="2230725" cy="168572"/>
          </a:xfrm>
        </p:spPr>
        <p:txBody>
          <a:bodyPr/>
          <a:lstStyle/>
          <a:p>
            <a:r>
              <a:rPr lang="en-US" sz="1400" dirty="0"/>
              <a:t>Manila Support Performance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6</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142875" y="90313"/>
            <a:ext cx="2050406" cy="124650"/>
          </a:xfrm>
        </p:spPr>
        <p:txBody>
          <a:bodyPr/>
          <a:lstStyle/>
          <a:p>
            <a:r>
              <a:rPr lang="en-US" dirty="0"/>
              <a:t>November 2022 – march 2023</a:t>
            </a:r>
          </a:p>
        </p:txBody>
      </p:sp>
      <p:graphicFrame>
        <p:nvGraphicFramePr>
          <p:cNvPr id="7" name="Table 6">
            <a:extLst>
              <a:ext uri="{FF2B5EF4-FFF2-40B4-BE49-F238E27FC236}">
                <a16:creationId xmlns:a16="http://schemas.microsoft.com/office/drawing/2014/main" id="{80252719-8D2C-5FA7-D4E4-8F05510D2B87}"/>
              </a:ext>
            </a:extLst>
          </p:cNvPr>
          <p:cNvGraphicFramePr>
            <a:graphicFrameLocks noGrp="1"/>
          </p:cNvGraphicFramePr>
          <p:nvPr>
            <p:extLst>
              <p:ext uri="{D42A27DB-BD31-4B8C-83A1-F6EECF244321}">
                <p14:modId xmlns:p14="http://schemas.microsoft.com/office/powerpoint/2010/main" val="3696003483"/>
              </p:ext>
            </p:extLst>
          </p:nvPr>
        </p:nvGraphicFramePr>
        <p:xfrm>
          <a:off x="421035" y="395407"/>
          <a:ext cx="8216705" cy="3585372"/>
        </p:xfrm>
        <a:graphic>
          <a:graphicData uri="http://schemas.openxmlformats.org/drawingml/2006/table">
            <a:tbl>
              <a:tblPr/>
              <a:tblGrid>
                <a:gridCol w="684760">
                  <a:extLst>
                    <a:ext uri="{9D8B030D-6E8A-4147-A177-3AD203B41FA5}">
                      <a16:colId xmlns:a16="http://schemas.microsoft.com/office/drawing/2014/main" val="124804840"/>
                    </a:ext>
                  </a:extLst>
                </a:gridCol>
                <a:gridCol w="579410">
                  <a:extLst>
                    <a:ext uri="{9D8B030D-6E8A-4147-A177-3AD203B41FA5}">
                      <a16:colId xmlns:a16="http://schemas.microsoft.com/office/drawing/2014/main" val="2130013477"/>
                    </a:ext>
                  </a:extLst>
                </a:gridCol>
                <a:gridCol w="2330822">
                  <a:extLst>
                    <a:ext uri="{9D8B030D-6E8A-4147-A177-3AD203B41FA5}">
                      <a16:colId xmlns:a16="http://schemas.microsoft.com/office/drawing/2014/main" val="501136330"/>
                    </a:ext>
                  </a:extLst>
                </a:gridCol>
                <a:gridCol w="855952">
                  <a:extLst>
                    <a:ext uri="{9D8B030D-6E8A-4147-A177-3AD203B41FA5}">
                      <a16:colId xmlns:a16="http://schemas.microsoft.com/office/drawing/2014/main" val="2363741602"/>
                    </a:ext>
                  </a:extLst>
                </a:gridCol>
                <a:gridCol w="855952">
                  <a:extLst>
                    <a:ext uri="{9D8B030D-6E8A-4147-A177-3AD203B41FA5}">
                      <a16:colId xmlns:a16="http://schemas.microsoft.com/office/drawing/2014/main" val="1036881490"/>
                    </a:ext>
                  </a:extLst>
                </a:gridCol>
                <a:gridCol w="895458">
                  <a:extLst>
                    <a:ext uri="{9D8B030D-6E8A-4147-A177-3AD203B41FA5}">
                      <a16:colId xmlns:a16="http://schemas.microsoft.com/office/drawing/2014/main" val="806621478"/>
                    </a:ext>
                  </a:extLst>
                </a:gridCol>
                <a:gridCol w="855952">
                  <a:extLst>
                    <a:ext uri="{9D8B030D-6E8A-4147-A177-3AD203B41FA5}">
                      <a16:colId xmlns:a16="http://schemas.microsoft.com/office/drawing/2014/main" val="4187337507"/>
                    </a:ext>
                  </a:extLst>
                </a:gridCol>
                <a:gridCol w="921796">
                  <a:extLst>
                    <a:ext uri="{9D8B030D-6E8A-4147-A177-3AD203B41FA5}">
                      <a16:colId xmlns:a16="http://schemas.microsoft.com/office/drawing/2014/main" val="497502233"/>
                    </a:ext>
                  </a:extLst>
                </a:gridCol>
                <a:gridCol w="236603">
                  <a:extLst>
                    <a:ext uri="{9D8B030D-6E8A-4147-A177-3AD203B41FA5}">
                      <a16:colId xmlns:a16="http://schemas.microsoft.com/office/drawing/2014/main" val="2610682426"/>
                    </a:ext>
                  </a:extLst>
                </a:gridCol>
              </a:tblGrid>
              <a:tr h="35641">
                <a:tc gridSpan="9">
                  <a:txBody>
                    <a:bodyPr/>
                    <a:lstStyle/>
                    <a:p>
                      <a:pPr algn="ctr" fontAlgn="ctr"/>
                      <a:r>
                        <a:rPr lang="en-US" sz="900" b="1" i="0" u="none" strike="noStrike">
                          <a:solidFill>
                            <a:srgbClr val="000000"/>
                          </a:solidFill>
                          <a:effectLst/>
                          <a:latin typeface="Calibri" panose="020F0502020204030204" pitchFamily="34" charset="0"/>
                        </a:rPr>
                        <a:t>Monthly Metrics</a:t>
                      </a:r>
                    </a:p>
                  </a:txBody>
                  <a:tcPr marL="1188" marR="1188" marT="1188"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4821769"/>
                  </a:ext>
                </a:extLst>
              </a:tr>
              <a:tr h="27325">
                <a:tc>
                  <a:txBody>
                    <a:bodyPr/>
                    <a:lstStyle/>
                    <a:p>
                      <a:pPr algn="ctr" fontAlgn="b"/>
                      <a:r>
                        <a:rPr lang="en-US" sz="800" b="1" i="0" u="none" strike="noStrike">
                          <a:solidFill>
                            <a:srgbClr val="000000"/>
                          </a:solidFill>
                          <a:effectLst/>
                          <a:latin typeface="Calibri" panose="020F0502020204030204" pitchFamily="34" charset="0"/>
                        </a:rPr>
                        <a:t>Locale</a:t>
                      </a:r>
                    </a:p>
                  </a:txBody>
                  <a:tcPr marL="1188" marR="1188" marT="1188"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1" i="0" u="none" strike="noStrike">
                          <a:solidFill>
                            <a:srgbClr val="000000"/>
                          </a:solidFill>
                          <a:effectLst/>
                          <a:latin typeface="Calibri" panose="020F0502020204030204" pitchFamily="34" charset="0"/>
                        </a:rPr>
                        <a:t>Tier</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1" i="0" u="none" strike="noStrike">
                          <a:solidFill>
                            <a:srgbClr val="000000"/>
                          </a:solidFill>
                          <a:effectLst/>
                          <a:latin typeface="Calibri" panose="020F0502020204030204" pitchFamily="34" charset="0"/>
                        </a:rPr>
                        <a:t>Metric</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800" b="1" i="0" u="none" strike="noStrike">
                          <a:solidFill>
                            <a:srgbClr val="000000"/>
                          </a:solidFill>
                          <a:effectLst/>
                          <a:latin typeface="Calibri" panose="020F0502020204030204" pitchFamily="34" charset="0"/>
                        </a:rPr>
                        <a:t>Nov-22</a:t>
                      </a:r>
                    </a:p>
                  </a:txBody>
                  <a:tcPr marL="1188" marR="1188" marT="118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800" b="1" i="0" u="none" strike="noStrike">
                          <a:solidFill>
                            <a:srgbClr val="000000"/>
                          </a:solidFill>
                          <a:effectLst/>
                          <a:latin typeface="Calibri" panose="020F0502020204030204" pitchFamily="34" charset="0"/>
                        </a:rPr>
                        <a:t>Dec-22</a:t>
                      </a:r>
                    </a:p>
                  </a:txBody>
                  <a:tcPr marL="1188" marR="1188" marT="118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800" b="1" i="0" u="none" strike="noStrike">
                          <a:solidFill>
                            <a:srgbClr val="000000"/>
                          </a:solidFill>
                          <a:effectLst/>
                          <a:latin typeface="Calibri" panose="020F0502020204030204" pitchFamily="34" charset="0"/>
                        </a:rPr>
                        <a:t>Jan-23</a:t>
                      </a:r>
                    </a:p>
                  </a:txBody>
                  <a:tcPr marL="1188" marR="1188" marT="118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800" b="1" i="0" u="none" strike="noStrike">
                          <a:solidFill>
                            <a:srgbClr val="000000"/>
                          </a:solidFill>
                          <a:effectLst/>
                          <a:latin typeface="Calibri" panose="020F0502020204030204" pitchFamily="34" charset="0"/>
                        </a:rPr>
                        <a:t>Feb-23</a:t>
                      </a:r>
                    </a:p>
                  </a:txBody>
                  <a:tcPr marL="1188" marR="1188" marT="118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800" b="1" i="0" u="none" strike="noStrike">
                          <a:solidFill>
                            <a:srgbClr val="000000"/>
                          </a:solidFill>
                          <a:effectLst/>
                          <a:latin typeface="Calibri" panose="020F0502020204030204" pitchFamily="34" charset="0"/>
                        </a:rPr>
                        <a:t>Mar-23</a:t>
                      </a:r>
                    </a:p>
                  </a:txBody>
                  <a:tcPr marL="1188" marR="1188" marT="1188" marB="0" anchor="ctr">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solidFill>
                      <a:srgbClr val="808080"/>
                    </a:solidFill>
                  </a:tcPr>
                </a:tc>
                <a:extLst>
                  <a:ext uri="{0D108BD9-81ED-4DB2-BD59-A6C34878D82A}">
                    <a16:rowId xmlns:a16="http://schemas.microsoft.com/office/drawing/2014/main" val="3628314078"/>
                  </a:ext>
                </a:extLst>
              </a:tr>
              <a:tr h="27325">
                <a:tc rowSpan="26">
                  <a:txBody>
                    <a:bodyPr/>
                    <a:lstStyle/>
                    <a:p>
                      <a:pPr algn="ctr" fontAlgn="ctr"/>
                      <a:r>
                        <a:rPr lang="en-US" sz="900" b="1" i="0" u="none" strike="noStrike" dirty="0">
                          <a:solidFill>
                            <a:srgbClr val="000000"/>
                          </a:solidFill>
                          <a:effectLst/>
                          <a:latin typeface="Calibri" panose="020F0502020204030204" pitchFamily="34" charset="0"/>
                        </a:rPr>
                        <a:t>Manila</a:t>
                      </a:r>
                    </a:p>
                  </a:txBody>
                  <a:tcPr marL="1188" marR="1188" marT="1188" marB="0" vert="vert27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10">
                  <a:txBody>
                    <a:bodyPr/>
                    <a:lstStyle/>
                    <a:p>
                      <a:pPr algn="ctr" fontAlgn="ctr"/>
                      <a:r>
                        <a:rPr lang="en-US" sz="800" b="1" i="0" u="none" strike="noStrike">
                          <a:solidFill>
                            <a:srgbClr val="000000"/>
                          </a:solidFill>
                          <a:effectLst/>
                          <a:latin typeface="Calibri" panose="020F0502020204030204" pitchFamily="34" charset="0"/>
                        </a:rPr>
                        <a:t>All</a:t>
                      </a:r>
                    </a:p>
                  </a:txBody>
                  <a:tcPr marL="1188" marR="1188" marT="1188"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Calibri" panose="020F0502020204030204" pitchFamily="34" charset="0"/>
                        </a:rPr>
                        <a:t>Total Public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tcPr>
                </a:tc>
                <a:tc>
                  <a:txBody>
                    <a:bodyPr/>
                    <a:lstStyle/>
                    <a:p>
                      <a:pPr algn="ctr" fontAlgn="b"/>
                      <a:r>
                        <a:rPr lang="en-US" sz="800" b="0" i="0" u="none" strike="noStrike" dirty="0">
                          <a:solidFill>
                            <a:srgbClr val="000000"/>
                          </a:solidFill>
                          <a:effectLst/>
                          <a:latin typeface="Calibri" panose="020F0502020204030204" pitchFamily="34" charset="0"/>
                        </a:rPr>
                        <a:t>394</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238</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610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729</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321</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648142851"/>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Public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79</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48</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122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146</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80</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020058785"/>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Total Internal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439</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356</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609</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582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209</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136387305"/>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Internal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88</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71</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122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116</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52</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950337838"/>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Total Chats Handled</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266</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305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58</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7</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070925370"/>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Chats Handled</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53</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61</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949834757"/>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Total Calls Handled</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11</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30068256"/>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Calls Handled</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969305868"/>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CSAT Score</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97%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97%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92%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93%</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80%</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3922410"/>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Staffed Agents (excl mgmt)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4</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821361403"/>
                  </a:ext>
                </a:extLst>
              </a:tr>
              <a:tr h="0">
                <a:tc vMerge="1">
                  <a:txBody>
                    <a:bodyPr/>
                    <a:lstStyle/>
                    <a:p>
                      <a:endParaRPr lang="en-US"/>
                    </a:p>
                  </a:txBody>
                  <a:tcPr/>
                </a:tc>
                <a:tc rowSpan="8">
                  <a:txBody>
                    <a:bodyPr/>
                    <a:lstStyle/>
                    <a:p>
                      <a:pPr algn="ctr" fontAlgn="ctr"/>
                      <a:r>
                        <a:rPr lang="en-US" sz="800" b="1" i="0" u="none" strike="noStrike">
                          <a:solidFill>
                            <a:srgbClr val="000000"/>
                          </a:solidFill>
                          <a:effectLst/>
                          <a:latin typeface="Calibri" panose="020F0502020204030204" pitchFamily="34" charset="0"/>
                        </a:rPr>
                        <a:t>T2</a:t>
                      </a:r>
                    </a:p>
                  </a:txBody>
                  <a:tcPr marL="1188" marR="1188" marT="1188"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Calibri" panose="020F0502020204030204" pitchFamily="34" charset="0"/>
                        </a:rPr>
                        <a:t>Total Public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800" b="0" i="0" u="none" strike="noStrike">
                          <a:solidFill>
                            <a:srgbClr val="000000"/>
                          </a:solidFill>
                          <a:effectLst/>
                          <a:latin typeface="Calibri" panose="020F0502020204030204" pitchFamily="34" charset="0"/>
                        </a:rPr>
                        <a:t>187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114</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253</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324</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314</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443833690"/>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Public Commnet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5536059"/>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Total Internal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169</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100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171</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232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202</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4050971743"/>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Internal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700861662"/>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Total Chats Handled</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118</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124</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21</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9</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6</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704449159"/>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Chats Handled</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0</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55040122"/>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CSAT Score</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97%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100%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100%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100%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80%</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048885637"/>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Staffed Agents</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02603201"/>
                  </a:ext>
                </a:extLst>
              </a:tr>
              <a:tr h="0">
                <a:tc vMerge="1">
                  <a:txBody>
                    <a:bodyPr/>
                    <a:lstStyle/>
                    <a:p>
                      <a:endParaRPr lang="en-US"/>
                    </a:p>
                  </a:txBody>
                  <a:tcPr/>
                </a:tc>
                <a:tc rowSpan="8">
                  <a:txBody>
                    <a:bodyPr/>
                    <a:lstStyle/>
                    <a:p>
                      <a:pPr algn="ctr" fontAlgn="ctr"/>
                      <a:r>
                        <a:rPr lang="en-US" sz="800" b="1" i="0" u="none" strike="noStrike">
                          <a:solidFill>
                            <a:srgbClr val="000000"/>
                          </a:solidFill>
                          <a:effectLst/>
                          <a:latin typeface="Calibri" panose="020F0502020204030204" pitchFamily="34" charset="0"/>
                        </a:rPr>
                        <a:t>T1</a:t>
                      </a:r>
                    </a:p>
                  </a:txBody>
                  <a:tcPr marL="1188" marR="1188" marT="1188"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800" b="0" i="0" u="none" strike="noStrike">
                          <a:solidFill>
                            <a:srgbClr val="000000"/>
                          </a:solidFill>
                          <a:effectLst/>
                          <a:latin typeface="Calibri" panose="020F0502020204030204" pitchFamily="34" charset="0"/>
                        </a:rPr>
                        <a:t>Total Public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800" b="0" i="0" u="none" strike="noStrike">
                          <a:solidFill>
                            <a:srgbClr val="000000"/>
                          </a:solidFill>
                          <a:effectLst/>
                          <a:latin typeface="Calibri" panose="020F0502020204030204" pitchFamily="34" charset="0"/>
                        </a:rPr>
                        <a:t>207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124</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357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405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4148874896"/>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Public Commnet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69</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41</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119</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135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4</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280805219"/>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Total Internal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270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256</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438</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350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7</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818247881"/>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Internal Comment</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90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85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146</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117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4</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635101011"/>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Total Chats Handled</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148</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181</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18</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89891817"/>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Average Chats Handled</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49</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60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12</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6</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1</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378848300"/>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CSAT Score</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800" b="0" i="0" u="none" strike="noStrike">
                          <a:solidFill>
                            <a:srgbClr val="000000"/>
                          </a:solidFill>
                          <a:effectLst/>
                          <a:latin typeface="Calibri" panose="020F0502020204030204" pitchFamily="34" charset="0"/>
                        </a:rPr>
                        <a:t>97%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95%</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87%</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90%</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#DIV/0!</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160360831"/>
                  </a:ext>
                </a:extLst>
              </a:tr>
              <a:tr h="0">
                <a:tc vMerge="1">
                  <a:txBody>
                    <a:bodyPr/>
                    <a:lstStyle/>
                    <a:p>
                      <a:endParaRPr lang="en-US"/>
                    </a:p>
                  </a:txBody>
                  <a:tcPr/>
                </a:tc>
                <a:tc vMerge="1">
                  <a:txBody>
                    <a:bodyPr/>
                    <a:lstStyle/>
                    <a:p>
                      <a:endParaRPr lang="en-US"/>
                    </a:p>
                  </a:txBody>
                  <a:tcPr/>
                </a:tc>
                <a:tc>
                  <a:txBody>
                    <a:bodyPr/>
                    <a:lstStyle/>
                    <a:p>
                      <a:pPr algn="l" fontAlgn="b"/>
                      <a:r>
                        <a:rPr lang="en-US" sz="800" b="0" i="0" u="none" strike="noStrike">
                          <a:solidFill>
                            <a:srgbClr val="000000"/>
                          </a:solidFill>
                          <a:effectLst/>
                          <a:latin typeface="Calibri" panose="020F0502020204030204" pitchFamily="34" charset="0"/>
                        </a:rPr>
                        <a:t>Staffed Agents</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3</a:t>
                      </a:r>
                    </a:p>
                  </a:txBody>
                  <a:tcPr marL="1188" marR="1188" marT="11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dirty="0">
                          <a:solidFill>
                            <a:srgbClr val="000000"/>
                          </a:solidFill>
                          <a:effectLst/>
                          <a:latin typeface="Calibri" panose="020F0502020204030204" pitchFamily="34" charset="0"/>
                        </a:rPr>
                        <a:t>2</a:t>
                      </a:r>
                    </a:p>
                  </a:txBody>
                  <a:tcPr marL="1188" marR="1188" marT="118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800" b="0" i="0" u="none" strike="noStrike">
                          <a:solidFill>
                            <a:srgbClr val="000000"/>
                          </a:solidFill>
                          <a:effectLst/>
                          <a:latin typeface="Calibri" panose="020F0502020204030204" pitchFamily="34" charset="0"/>
                        </a:rPr>
                        <a:t> </a:t>
                      </a:r>
                    </a:p>
                  </a:txBody>
                  <a:tcPr marL="1188" marR="1188" marT="118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967182625"/>
                  </a:ext>
                </a:extLst>
              </a:tr>
              <a:tr h="0">
                <a:tc>
                  <a:txBody>
                    <a:bodyPr/>
                    <a:lstStyle/>
                    <a:p>
                      <a:pPr algn="l" fontAlgn="b"/>
                      <a:r>
                        <a:rPr lang="en-US" sz="800" b="0" i="0" u="none" strike="noStrike">
                          <a:solidFill>
                            <a:srgbClr val="000000"/>
                          </a:solidFill>
                          <a:effectLst/>
                          <a:latin typeface="Calibri" panose="020F0502020204030204" pitchFamily="34" charset="0"/>
                        </a:rPr>
                        <a:t> </a:t>
                      </a:r>
                    </a:p>
                  </a:txBody>
                  <a:tcPr marL="1188" marR="1188" marT="118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1188" marR="1188" marT="118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1188" marR="1188" marT="118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1188" marR="1188" marT="118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1188" marR="1188" marT="118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1188" marR="1188" marT="118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1188" marR="1188" marT="118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l" fontAlgn="b"/>
                      <a:r>
                        <a:rPr lang="en-US" sz="800" b="0" i="0" u="none" strike="noStrike">
                          <a:solidFill>
                            <a:srgbClr val="000000"/>
                          </a:solidFill>
                          <a:effectLst/>
                          <a:latin typeface="Calibri" panose="020F0502020204030204" pitchFamily="34" charset="0"/>
                        </a:rPr>
                        <a:t> </a:t>
                      </a:r>
                    </a:p>
                  </a:txBody>
                  <a:tcPr marL="1188" marR="1188" marT="118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800" b="0" i="0" u="none" strike="noStrike" dirty="0">
                          <a:solidFill>
                            <a:srgbClr val="000000"/>
                          </a:solidFill>
                          <a:effectLst/>
                          <a:latin typeface="Calibri" panose="020F0502020204030204" pitchFamily="34" charset="0"/>
                        </a:rPr>
                        <a:t> </a:t>
                      </a:r>
                    </a:p>
                  </a:txBody>
                  <a:tcPr marL="1188" marR="1188" marT="1188" marB="0" anchor="b">
                    <a:lnL>
                      <a:noFill/>
                    </a:lnL>
                    <a:lnR w="190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808080"/>
                    </a:solidFill>
                  </a:tcPr>
                </a:tc>
                <a:extLst>
                  <a:ext uri="{0D108BD9-81ED-4DB2-BD59-A6C34878D82A}">
                    <a16:rowId xmlns:a16="http://schemas.microsoft.com/office/drawing/2014/main" val="3348668503"/>
                  </a:ext>
                </a:extLst>
              </a:tr>
            </a:tbl>
          </a:graphicData>
        </a:graphic>
      </p:graphicFrame>
      <p:graphicFrame>
        <p:nvGraphicFramePr>
          <p:cNvPr id="10" name="Chart 9">
            <a:extLst>
              <a:ext uri="{FF2B5EF4-FFF2-40B4-BE49-F238E27FC236}">
                <a16:creationId xmlns:a16="http://schemas.microsoft.com/office/drawing/2014/main" id="{F270BD67-AFA3-4FBD-B92E-7277E5AD7F60}"/>
              </a:ext>
            </a:extLst>
          </p:cNvPr>
          <p:cNvGraphicFramePr>
            <a:graphicFrameLocks/>
          </p:cNvGraphicFramePr>
          <p:nvPr>
            <p:extLst>
              <p:ext uri="{D42A27DB-BD31-4B8C-83A1-F6EECF244321}">
                <p14:modId xmlns:p14="http://schemas.microsoft.com/office/powerpoint/2010/main" val="3255565390"/>
              </p:ext>
            </p:extLst>
          </p:nvPr>
        </p:nvGraphicFramePr>
        <p:xfrm>
          <a:off x="1752149" y="4143572"/>
          <a:ext cx="5554479" cy="241010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31375353"/>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2676525" y="228601"/>
            <a:ext cx="4073067" cy="240835"/>
          </a:xfrm>
        </p:spPr>
        <p:txBody>
          <a:bodyPr/>
          <a:lstStyle/>
          <a:p>
            <a:r>
              <a:rPr lang="en-US" sz="2000" dirty="0"/>
              <a:t>March Manila Agent Performance</a:t>
            </a:r>
          </a:p>
        </p:txBody>
      </p:sp>
      <p:sp>
        <p:nvSpPr>
          <p:cNvPr id="3" name="Footer Placeholder 2">
            <a:extLst>
              <a:ext uri="{FF2B5EF4-FFF2-40B4-BE49-F238E27FC236}">
                <a16:creationId xmlns:a16="http://schemas.microsoft.com/office/drawing/2014/main" id="{27D534F4-C60A-2245-94B6-3CA8C7D8FBFA}"/>
              </a:ext>
            </a:extLst>
          </p:cNvPr>
          <p:cNvSpPr>
            <a:spLocks noGrp="1"/>
          </p:cNvSpPr>
          <p:nvPr>
            <p:ph type="ftr" sz="quarter" idx="10"/>
          </p:nvPr>
        </p:nvSpPr>
        <p:spPr/>
        <p:txBody>
          <a:bodyPr/>
          <a:lstStyle/>
          <a:p>
            <a:pPr defTabSz="685800"/>
            <a:r>
              <a:rPr lang="en-US" dirty="0">
                <a:solidFill>
                  <a:prstClr val="white">
                    <a:lumMod val="75000"/>
                  </a:prstClr>
                </a:solidFill>
                <a:latin typeface="Roboto"/>
                <a:ea typeface="Roboto"/>
              </a:rPr>
              <a:t>© StackPath | Proprietary  &amp; Confidential | Do not distribute.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7</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121961" y="103953"/>
            <a:ext cx="901144" cy="124650"/>
          </a:xfrm>
        </p:spPr>
        <p:txBody>
          <a:bodyPr/>
          <a:lstStyle/>
          <a:p>
            <a:r>
              <a:rPr lang="en-US" dirty="0"/>
              <a:t>march 2023</a:t>
            </a:r>
          </a:p>
        </p:txBody>
      </p:sp>
      <p:sp>
        <p:nvSpPr>
          <p:cNvPr id="9" name="TextBox 8">
            <a:extLst>
              <a:ext uri="{FF2B5EF4-FFF2-40B4-BE49-F238E27FC236}">
                <a16:creationId xmlns:a16="http://schemas.microsoft.com/office/drawing/2014/main" id="{2875EF56-3E6B-6C4D-962A-497CBA3D44C3}"/>
              </a:ext>
            </a:extLst>
          </p:cNvPr>
          <p:cNvSpPr txBox="1"/>
          <p:nvPr/>
        </p:nvSpPr>
        <p:spPr>
          <a:xfrm>
            <a:off x="474386" y="5175297"/>
            <a:ext cx="7753350" cy="907941"/>
          </a:xfrm>
          <a:prstGeom prst="rect">
            <a:avLst/>
          </a:prstGeom>
          <a:noFill/>
        </p:spPr>
        <p:txBody>
          <a:bodyPr wrap="square" rtlCol="0">
            <a:spAutoFit/>
          </a:bodyPr>
          <a:lstStyle/>
          <a:p>
            <a:pPr>
              <a:spcAft>
                <a:spcPts val="600"/>
              </a:spcAft>
            </a:pPr>
            <a:r>
              <a:rPr lang="en-US" sz="1200" dirty="0"/>
              <a:t>Important Notes:</a:t>
            </a:r>
          </a:p>
          <a:p>
            <a:pPr marL="171450" indent="-171450">
              <a:buFont typeface="Arial" panose="020B0604020202020204" pitchFamily="34" charset="0"/>
              <a:buChar char="•"/>
            </a:pPr>
            <a:r>
              <a:rPr lang="en-US" sz="1200" dirty="0"/>
              <a:t>The performance of Candy Villar, Maricar </a:t>
            </a:r>
            <a:r>
              <a:rPr lang="en-US" sz="1200" dirty="0" err="1"/>
              <a:t>Ico</a:t>
            </a:r>
            <a:r>
              <a:rPr lang="en-US" sz="1200" dirty="0"/>
              <a:t>, and Paul Adia were extremely low due to them working their final month during March.</a:t>
            </a:r>
          </a:p>
          <a:p>
            <a:endParaRPr lang="en-US" sz="1200" dirty="0">
              <a:highlight>
                <a:srgbClr val="FFFF00"/>
              </a:highlight>
            </a:endParaRPr>
          </a:p>
        </p:txBody>
      </p:sp>
      <p:graphicFrame>
        <p:nvGraphicFramePr>
          <p:cNvPr id="8" name="Table 7">
            <a:extLst>
              <a:ext uri="{FF2B5EF4-FFF2-40B4-BE49-F238E27FC236}">
                <a16:creationId xmlns:a16="http://schemas.microsoft.com/office/drawing/2014/main" id="{6CB883C3-955D-B429-57A5-0A157B0D8E3B}"/>
              </a:ext>
            </a:extLst>
          </p:cNvPr>
          <p:cNvGraphicFramePr>
            <a:graphicFrameLocks noGrp="1"/>
          </p:cNvGraphicFramePr>
          <p:nvPr>
            <p:extLst>
              <p:ext uri="{D42A27DB-BD31-4B8C-83A1-F6EECF244321}">
                <p14:modId xmlns:p14="http://schemas.microsoft.com/office/powerpoint/2010/main" val="2895999290"/>
              </p:ext>
            </p:extLst>
          </p:nvPr>
        </p:nvGraphicFramePr>
        <p:xfrm>
          <a:off x="246865" y="832405"/>
          <a:ext cx="8650269" cy="1303767"/>
        </p:xfrm>
        <a:graphic>
          <a:graphicData uri="http://schemas.openxmlformats.org/drawingml/2006/table">
            <a:tbl>
              <a:tblPr/>
              <a:tblGrid>
                <a:gridCol w="271202">
                  <a:extLst>
                    <a:ext uri="{9D8B030D-6E8A-4147-A177-3AD203B41FA5}">
                      <a16:colId xmlns:a16="http://schemas.microsoft.com/office/drawing/2014/main" val="3286042113"/>
                    </a:ext>
                  </a:extLst>
                </a:gridCol>
                <a:gridCol w="882428">
                  <a:extLst>
                    <a:ext uri="{9D8B030D-6E8A-4147-A177-3AD203B41FA5}">
                      <a16:colId xmlns:a16="http://schemas.microsoft.com/office/drawing/2014/main" val="3137432065"/>
                    </a:ext>
                  </a:extLst>
                </a:gridCol>
                <a:gridCol w="332509">
                  <a:extLst>
                    <a:ext uri="{9D8B030D-6E8A-4147-A177-3AD203B41FA5}">
                      <a16:colId xmlns:a16="http://schemas.microsoft.com/office/drawing/2014/main" val="3956281624"/>
                    </a:ext>
                  </a:extLst>
                </a:gridCol>
                <a:gridCol w="266095">
                  <a:extLst>
                    <a:ext uri="{9D8B030D-6E8A-4147-A177-3AD203B41FA5}">
                      <a16:colId xmlns:a16="http://schemas.microsoft.com/office/drawing/2014/main" val="2163977176"/>
                    </a:ext>
                  </a:extLst>
                </a:gridCol>
                <a:gridCol w="648771">
                  <a:extLst>
                    <a:ext uri="{9D8B030D-6E8A-4147-A177-3AD203B41FA5}">
                      <a16:colId xmlns:a16="http://schemas.microsoft.com/office/drawing/2014/main" val="1966445645"/>
                    </a:ext>
                  </a:extLst>
                </a:gridCol>
                <a:gridCol w="554504">
                  <a:extLst>
                    <a:ext uri="{9D8B030D-6E8A-4147-A177-3AD203B41FA5}">
                      <a16:colId xmlns:a16="http://schemas.microsoft.com/office/drawing/2014/main" val="1455323921"/>
                    </a:ext>
                  </a:extLst>
                </a:gridCol>
                <a:gridCol w="565594">
                  <a:extLst>
                    <a:ext uri="{9D8B030D-6E8A-4147-A177-3AD203B41FA5}">
                      <a16:colId xmlns:a16="http://schemas.microsoft.com/office/drawing/2014/main" val="1258755477"/>
                    </a:ext>
                  </a:extLst>
                </a:gridCol>
                <a:gridCol w="377062">
                  <a:extLst>
                    <a:ext uri="{9D8B030D-6E8A-4147-A177-3AD203B41FA5}">
                      <a16:colId xmlns:a16="http://schemas.microsoft.com/office/drawing/2014/main" val="2760749367"/>
                    </a:ext>
                  </a:extLst>
                </a:gridCol>
                <a:gridCol w="521234">
                  <a:extLst>
                    <a:ext uri="{9D8B030D-6E8A-4147-A177-3AD203B41FA5}">
                      <a16:colId xmlns:a16="http://schemas.microsoft.com/office/drawing/2014/main" val="2220578855"/>
                    </a:ext>
                  </a:extLst>
                </a:gridCol>
                <a:gridCol w="521234">
                  <a:extLst>
                    <a:ext uri="{9D8B030D-6E8A-4147-A177-3AD203B41FA5}">
                      <a16:colId xmlns:a16="http://schemas.microsoft.com/office/drawing/2014/main" val="579023854"/>
                    </a:ext>
                  </a:extLst>
                </a:gridCol>
                <a:gridCol w="360429">
                  <a:extLst>
                    <a:ext uri="{9D8B030D-6E8A-4147-A177-3AD203B41FA5}">
                      <a16:colId xmlns:a16="http://schemas.microsoft.com/office/drawing/2014/main" val="2591016471"/>
                    </a:ext>
                  </a:extLst>
                </a:gridCol>
                <a:gridCol w="621044">
                  <a:extLst>
                    <a:ext uri="{9D8B030D-6E8A-4147-A177-3AD203B41FA5}">
                      <a16:colId xmlns:a16="http://schemas.microsoft.com/office/drawing/2014/main" val="3466185357"/>
                    </a:ext>
                  </a:extLst>
                </a:gridCol>
                <a:gridCol w="648771">
                  <a:extLst>
                    <a:ext uri="{9D8B030D-6E8A-4147-A177-3AD203B41FA5}">
                      <a16:colId xmlns:a16="http://schemas.microsoft.com/office/drawing/2014/main" val="2511680212"/>
                    </a:ext>
                  </a:extLst>
                </a:gridCol>
                <a:gridCol w="621044">
                  <a:extLst>
                    <a:ext uri="{9D8B030D-6E8A-4147-A177-3AD203B41FA5}">
                      <a16:colId xmlns:a16="http://schemas.microsoft.com/office/drawing/2014/main" val="2515928767"/>
                    </a:ext>
                  </a:extLst>
                </a:gridCol>
                <a:gridCol w="648771">
                  <a:extLst>
                    <a:ext uri="{9D8B030D-6E8A-4147-A177-3AD203B41FA5}">
                      <a16:colId xmlns:a16="http://schemas.microsoft.com/office/drawing/2014/main" val="3125286085"/>
                    </a:ext>
                  </a:extLst>
                </a:gridCol>
                <a:gridCol w="354883">
                  <a:extLst>
                    <a:ext uri="{9D8B030D-6E8A-4147-A177-3AD203B41FA5}">
                      <a16:colId xmlns:a16="http://schemas.microsoft.com/office/drawing/2014/main" val="544283539"/>
                    </a:ext>
                  </a:extLst>
                </a:gridCol>
                <a:gridCol w="454694">
                  <a:extLst>
                    <a:ext uri="{9D8B030D-6E8A-4147-A177-3AD203B41FA5}">
                      <a16:colId xmlns:a16="http://schemas.microsoft.com/office/drawing/2014/main" val="3737189764"/>
                    </a:ext>
                  </a:extLst>
                </a:gridCol>
              </a:tblGrid>
              <a:tr h="133817">
                <a:tc gridSpan="17">
                  <a:txBody>
                    <a:bodyPr/>
                    <a:lstStyle/>
                    <a:p>
                      <a:pPr algn="ctr" fontAlgn="ctr"/>
                      <a:r>
                        <a:rPr lang="en-US" sz="1100" b="1" i="0" u="none" strike="noStrike" dirty="0">
                          <a:solidFill>
                            <a:srgbClr val="000000"/>
                          </a:solidFill>
                          <a:effectLst/>
                          <a:latin typeface="Calibri" panose="020F0502020204030204" pitchFamily="34" charset="0"/>
                        </a:rPr>
                        <a:t>March Support Perf</a:t>
                      </a:r>
                    </a:p>
                  </a:txBody>
                  <a:tcPr marL="4461" marR="4461" marT="446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71468996"/>
                  </a:ext>
                </a:extLst>
              </a:tr>
              <a:tr h="102593">
                <a:tc>
                  <a:txBody>
                    <a:bodyPr/>
                    <a:lstStyle/>
                    <a:p>
                      <a:pPr algn="ctr" fontAlgn="ctr"/>
                      <a:r>
                        <a:rPr lang="en-US" sz="1000" b="0" i="0" u="none" strike="noStrike" dirty="0">
                          <a:solidFill>
                            <a:srgbClr val="000000"/>
                          </a:solidFill>
                          <a:effectLst/>
                          <a:latin typeface="Calibri" panose="020F0502020204030204" pitchFamily="34" charset="0"/>
                        </a:rPr>
                        <a:t>3/23</a:t>
                      </a:r>
                    </a:p>
                  </a:txBody>
                  <a:tcPr marL="4461" marR="4461" marT="446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D9D9D9"/>
                    </a:solidFill>
                  </a:tcPr>
                </a:tc>
                <a:tc>
                  <a:txBody>
                    <a:bodyPr/>
                    <a:lstStyle/>
                    <a:p>
                      <a:pPr algn="ctr" fontAlgn="ctr"/>
                      <a:r>
                        <a:rPr lang="en-US" sz="1000" b="0" i="0" u="none" strike="noStrike" dirty="0">
                          <a:solidFill>
                            <a:srgbClr val="000000"/>
                          </a:solidFill>
                          <a:effectLst/>
                          <a:latin typeface="Calibri" panose="020F0502020204030204" pitchFamily="34" charset="0"/>
                        </a:rPr>
                        <a:t>Name</a:t>
                      </a:r>
                    </a:p>
                  </a:txBody>
                  <a:tcPr marL="4461" marR="4461" marT="4461"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600" b="0" i="0" u="none" strike="noStrike" dirty="0">
                          <a:solidFill>
                            <a:srgbClr val="000000"/>
                          </a:solidFill>
                          <a:effectLst/>
                          <a:latin typeface="Calibri" panose="020F0502020204030204" pitchFamily="34" charset="0"/>
                        </a:rPr>
                        <a:t>Location</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dirty="0">
                          <a:solidFill>
                            <a:srgbClr val="000000"/>
                          </a:solidFill>
                          <a:effectLst/>
                          <a:latin typeface="Calibri" panose="020F0502020204030204" pitchFamily="34" charset="0"/>
                        </a:rPr>
                        <a:t>Tier</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dirty="0">
                          <a:solidFill>
                            <a:srgbClr val="000000"/>
                          </a:solidFill>
                          <a:effectLst/>
                          <a:latin typeface="Calibri" panose="020F0502020204030204" pitchFamily="34" charset="0"/>
                        </a:rPr>
                        <a:t>Scheduled Hours</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Worked Hours</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Public</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Private</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Reported Jira</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Assigned Jira</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Chats</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Calls Handled</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Talk Time</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Positive Ratings</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Negative Ratings</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CSAT</a:t>
                      </a:r>
                    </a:p>
                  </a:txBody>
                  <a:tcPr marL="4461" marR="4461" marT="446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Agent Score</a:t>
                      </a:r>
                    </a:p>
                  </a:txBody>
                  <a:tcPr marL="4461" marR="4461" marT="446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046666700"/>
                  </a:ext>
                </a:extLst>
              </a:tr>
              <a:tr h="102593">
                <a:tc>
                  <a:txBody>
                    <a:bodyPr/>
                    <a:lstStyle/>
                    <a:p>
                      <a:pPr algn="l" fontAlgn="b"/>
                      <a:r>
                        <a:rPr lang="en-US" sz="1000" b="0" i="0" u="none" strike="noStrike">
                          <a:solidFill>
                            <a:srgbClr val="000000"/>
                          </a:solidFill>
                          <a:effectLst/>
                          <a:latin typeface="Calibri" panose="020F0502020204030204" pitchFamily="34" charset="0"/>
                        </a:rPr>
                        <a:t> </a:t>
                      </a:r>
                    </a:p>
                  </a:txBody>
                  <a:tcPr marL="4461" marR="4461" marT="4461"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1000" b="0" i="0" u="none" strike="noStrike">
                          <a:solidFill>
                            <a:srgbClr val="000000"/>
                          </a:solidFill>
                          <a:effectLst/>
                          <a:latin typeface="Calibri" panose="020F0502020204030204" pitchFamily="34" charset="0"/>
                        </a:rPr>
                        <a:t>Alexis Macaraig</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none" strike="noStrike" dirty="0">
                          <a:solidFill>
                            <a:srgbClr val="000000"/>
                          </a:solidFill>
                          <a:effectLst/>
                          <a:latin typeface="Calibri" panose="020F0502020204030204" pitchFamily="34" charset="0"/>
                        </a:rPr>
                        <a:t>Manila</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T2</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171:00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64:46</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184</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138</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2</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3</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6</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0:47</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4</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alibri" panose="020F0502020204030204" pitchFamily="34" charset="0"/>
                        </a:rPr>
                        <a:t>80%</a:t>
                      </a:r>
                    </a:p>
                  </a:txBody>
                  <a:tcPr marL="4461" marR="4461" marT="446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50" b="1" i="0" u="none" strike="noStrike">
                          <a:solidFill>
                            <a:srgbClr val="000000"/>
                          </a:solidFill>
                          <a:effectLst/>
                          <a:latin typeface="Calibri" panose="020F0502020204030204" pitchFamily="34" charset="0"/>
                        </a:rPr>
                        <a:t>95</a:t>
                      </a:r>
                    </a:p>
                  </a:txBody>
                  <a:tcPr marL="4461" marR="4461" marT="446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771839953"/>
                  </a:ext>
                </a:extLst>
              </a:tr>
              <a:tr h="93672">
                <a:tc>
                  <a:txBody>
                    <a:bodyPr/>
                    <a:lstStyle/>
                    <a:p>
                      <a:pPr algn="l" fontAlgn="b"/>
                      <a:r>
                        <a:rPr lang="en-US" sz="1000" b="0" i="0" u="none" strike="noStrike">
                          <a:solidFill>
                            <a:srgbClr val="000000"/>
                          </a:solidFill>
                          <a:effectLst/>
                          <a:latin typeface="Calibri" panose="020F0502020204030204" pitchFamily="34" charset="0"/>
                        </a:rPr>
                        <a:t> </a:t>
                      </a:r>
                    </a:p>
                  </a:txBody>
                  <a:tcPr marL="4461" marR="4461" marT="4461"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1000" b="0" i="0" u="none" strike="noStrike">
                          <a:solidFill>
                            <a:srgbClr val="000000"/>
                          </a:solidFill>
                          <a:effectLst/>
                          <a:latin typeface="Calibri" panose="020F0502020204030204" pitchFamily="34" charset="0"/>
                        </a:rPr>
                        <a:t>Ann Laraya</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none" strike="noStrike" dirty="0">
                          <a:solidFill>
                            <a:srgbClr val="000000"/>
                          </a:solidFill>
                          <a:effectLst/>
                          <a:latin typeface="Calibri" panose="020F0502020204030204" pitchFamily="34" charset="0"/>
                        </a:rPr>
                        <a:t>Manila</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T2</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122:00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111:04</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130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64</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3</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3</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5</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0:40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alibri" panose="020F0502020204030204" pitchFamily="34" charset="0"/>
                        </a:rPr>
                        <a:t>0%</a:t>
                      </a:r>
                    </a:p>
                  </a:txBody>
                  <a:tcPr marL="4461" marR="4461" marT="446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50" b="1" i="0" u="none" strike="noStrike">
                          <a:solidFill>
                            <a:srgbClr val="000000"/>
                          </a:solidFill>
                          <a:effectLst/>
                          <a:latin typeface="Calibri" panose="020F0502020204030204" pitchFamily="34" charset="0"/>
                        </a:rPr>
                        <a:t>71</a:t>
                      </a:r>
                    </a:p>
                  </a:txBody>
                  <a:tcPr marL="4461" marR="4461" marT="446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1719593103"/>
                  </a:ext>
                </a:extLst>
              </a:tr>
              <a:tr h="98133">
                <a:tc>
                  <a:txBody>
                    <a:bodyPr/>
                    <a:lstStyle/>
                    <a:p>
                      <a:pPr algn="l" fontAlgn="b"/>
                      <a:r>
                        <a:rPr lang="en-US" sz="1000" b="0" i="0" u="none" strike="noStrike">
                          <a:solidFill>
                            <a:srgbClr val="000000"/>
                          </a:solidFill>
                          <a:effectLst/>
                          <a:latin typeface="Calibri" panose="020F0502020204030204" pitchFamily="34" charset="0"/>
                        </a:rPr>
                        <a:t> </a:t>
                      </a:r>
                    </a:p>
                  </a:txBody>
                  <a:tcPr marL="4461" marR="4461" marT="4461"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1000" b="0" i="0" u="none" strike="noStrike">
                          <a:solidFill>
                            <a:srgbClr val="000000"/>
                          </a:solidFill>
                          <a:effectLst/>
                          <a:latin typeface="Calibri" panose="020F0502020204030204" pitchFamily="34" charset="0"/>
                        </a:rPr>
                        <a:t>Candy Villar</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none" strike="noStrike">
                          <a:solidFill>
                            <a:srgbClr val="000000"/>
                          </a:solidFill>
                          <a:effectLst/>
                          <a:latin typeface="Calibri" panose="020F0502020204030204" pitchFamily="34" charset="0"/>
                        </a:rPr>
                        <a:t>Manila</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T1</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60:00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25:46</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26</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22</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alibri" panose="020F0502020204030204" pitchFamily="34" charset="0"/>
                        </a:rPr>
                        <a:t>0%</a:t>
                      </a:r>
                    </a:p>
                  </a:txBody>
                  <a:tcPr marL="4461" marR="4461" marT="446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50" b="1" i="0" u="none" strike="noStrike">
                          <a:solidFill>
                            <a:srgbClr val="000000"/>
                          </a:solidFill>
                          <a:effectLst/>
                          <a:latin typeface="Calibri" panose="020F0502020204030204" pitchFamily="34" charset="0"/>
                        </a:rPr>
                        <a:t>10</a:t>
                      </a:r>
                    </a:p>
                  </a:txBody>
                  <a:tcPr marL="4461" marR="4461" marT="446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2696591024"/>
                  </a:ext>
                </a:extLst>
              </a:tr>
              <a:tr h="98133">
                <a:tc>
                  <a:txBody>
                    <a:bodyPr/>
                    <a:lstStyle/>
                    <a:p>
                      <a:pPr algn="l" fontAlgn="b"/>
                      <a:r>
                        <a:rPr lang="en-US" sz="1000" b="0" i="0" u="none" strike="noStrike">
                          <a:solidFill>
                            <a:srgbClr val="000000"/>
                          </a:solidFill>
                          <a:effectLst/>
                          <a:latin typeface="Calibri" panose="020F0502020204030204" pitchFamily="34" charset="0"/>
                        </a:rPr>
                        <a:t> </a:t>
                      </a:r>
                    </a:p>
                  </a:txBody>
                  <a:tcPr marL="4461" marR="4461" marT="4461"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1000" b="0" i="0" u="none" strike="noStrike">
                          <a:solidFill>
                            <a:srgbClr val="000000"/>
                          </a:solidFill>
                          <a:effectLst/>
                          <a:latin typeface="Calibri" panose="020F0502020204030204" pitchFamily="34" charset="0"/>
                        </a:rPr>
                        <a:t>Maricar Ico</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600" b="0" i="0" u="none" strike="noStrike">
                          <a:solidFill>
                            <a:srgbClr val="000000"/>
                          </a:solidFill>
                          <a:effectLst/>
                          <a:latin typeface="Calibri" panose="020F0502020204030204" pitchFamily="34" charset="0"/>
                        </a:rPr>
                        <a:t>Manila</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T1</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123:00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63:48</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6</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7</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18</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18</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000000"/>
                          </a:solidFill>
                          <a:effectLst/>
                          <a:latin typeface="Calibri" panose="020F0502020204030204" pitchFamily="34" charset="0"/>
                        </a:rPr>
                        <a:t>0%</a:t>
                      </a:r>
                    </a:p>
                  </a:txBody>
                  <a:tcPr marL="4461" marR="4461" marT="446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50" b="1" i="0" u="none" strike="noStrike">
                          <a:solidFill>
                            <a:srgbClr val="000000"/>
                          </a:solidFill>
                          <a:effectLst/>
                          <a:latin typeface="Calibri" panose="020F0502020204030204" pitchFamily="34" charset="0"/>
                        </a:rPr>
                        <a:t>25</a:t>
                      </a:r>
                    </a:p>
                  </a:txBody>
                  <a:tcPr marL="4461" marR="4461" marT="446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791402234"/>
                  </a:ext>
                </a:extLst>
              </a:tr>
              <a:tr h="98133">
                <a:tc>
                  <a:txBody>
                    <a:bodyPr/>
                    <a:lstStyle/>
                    <a:p>
                      <a:pPr algn="l" fontAlgn="b"/>
                      <a:r>
                        <a:rPr lang="en-US" sz="1000" b="0" i="0" u="none" strike="noStrike">
                          <a:solidFill>
                            <a:srgbClr val="000000"/>
                          </a:solidFill>
                          <a:effectLst/>
                          <a:latin typeface="Calibri" panose="020F0502020204030204" pitchFamily="34" charset="0"/>
                        </a:rPr>
                        <a:t> </a:t>
                      </a:r>
                    </a:p>
                  </a:txBody>
                  <a:tcPr marL="4461" marR="4461" marT="4461"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1000" b="0" i="0" u="none" strike="noStrike">
                          <a:solidFill>
                            <a:srgbClr val="000000"/>
                          </a:solidFill>
                          <a:effectLst/>
                          <a:latin typeface="Calibri" panose="020F0502020204030204" pitchFamily="34" charset="0"/>
                        </a:rPr>
                        <a:t>Paul Adia</a:t>
                      </a:r>
                    </a:p>
                  </a:txBody>
                  <a:tcPr marL="4461" marR="4461" marT="446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600" b="0" i="0" u="none" strike="noStrike" dirty="0">
                          <a:solidFill>
                            <a:srgbClr val="000000"/>
                          </a:solidFill>
                          <a:effectLst/>
                          <a:latin typeface="Calibri" panose="020F0502020204030204" pitchFamily="34" charset="0"/>
                        </a:rPr>
                        <a:t>Manila</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T1</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93:00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28:08</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7</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4461" marR="4461" marT="446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000000"/>
                          </a:solidFill>
                          <a:effectLst/>
                          <a:latin typeface="Calibri" panose="020F0502020204030204" pitchFamily="34" charset="0"/>
                        </a:rPr>
                        <a:t>0%</a:t>
                      </a:r>
                    </a:p>
                  </a:txBody>
                  <a:tcPr marL="4461" marR="4461" marT="446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050" b="1" i="0" u="none" strike="noStrike" dirty="0">
                          <a:solidFill>
                            <a:srgbClr val="000000"/>
                          </a:solidFill>
                          <a:effectLst/>
                          <a:latin typeface="Calibri" panose="020F0502020204030204" pitchFamily="34" charset="0"/>
                        </a:rPr>
                        <a:t>8</a:t>
                      </a:r>
                    </a:p>
                  </a:txBody>
                  <a:tcPr marL="4461" marR="4461" marT="446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4024645003"/>
                  </a:ext>
                </a:extLst>
              </a:tr>
            </a:tbl>
          </a:graphicData>
        </a:graphic>
      </p:graphicFrame>
      <p:graphicFrame>
        <p:nvGraphicFramePr>
          <p:cNvPr id="12" name="Table 11">
            <a:extLst>
              <a:ext uri="{FF2B5EF4-FFF2-40B4-BE49-F238E27FC236}">
                <a16:creationId xmlns:a16="http://schemas.microsoft.com/office/drawing/2014/main" id="{04EC1C1E-D404-BAEE-E6CC-4F1349363B90}"/>
              </a:ext>
            </a:extLst>
          </p:cNvPr>
          <p:cNvGraphicFramePr>
            <a:graphicFrameLocks noGrp="1"/>
          </p:cNvGraphicFramePr>
          <p:nvPr>
            <p:extLst>
              <p:ext uri="{D42A27DB-BD31-4B8C-83A1-F6EECF244321}">
                <p14:modId xmlns:p14="http://schemas.microsoft.com/office/powerpoint/2010/main" val="883052261"/>
              </p:ext>
            </p:extLst>
          </p:nvPr>
        </p:nvGraphicFramePr>
        <p:xfrm>
          <a:off x="1333232" y="2499141"/>
          <a:ext cx="6477533" cy="1102143"/>
        </p:xfrm>
        <a:graphic>
          <a:graphicData uri="http://schemas.openxmlformats.org/drawingml/2006/table">
            <a:tbl>
              <a:tblPr/>
              <a:tblGrid>
                <a:gridCol w="921984">
                  <a:extLst>
                    <a:ext uri="{9D8B030D-6E8A-4147-A177-3AD203B41FA5}">
                      <a16:colId xmlns:a16="http://schemas.microsoft.com/office/drawing/2014/main" val="7945073"/>
                    </a:ext>
                  </a:extLst>
                </a:gridCol>
                <a:gridCol w="496453">
                  <a:extLst>
                    <a:ext uri="{9D8B030D-6E8A-4147-A177-3AD203B41FA5}">
                      <a16:colId xmlns:a16="http://schemas.microsoft.com/office/drawing/2014/main" val="3543901058"/>
                    </a:ext>
                  </a:extLst>
                </a:gridCol>
                <a:gridCol w="527974">
                  <a:extLst>
                    <a:ext uri="{9D8B030D-6E8A-4147-A177-3AD203B41FA5}">
                      <a16:colId xmlns:a16="http://schemas.microsoft.com/office/drawing/2014/main" val="2928156274"/>
                    </a:ext>
                  </a:extLst>
                </a:gridCol>
                <a:gridCol w="921984">
                  <a:extLst>
                    <a:ext uri="{9D8B030D-6E8A-4147-A177-3AD203B41FA5}">
                      <a16:colId xmlns:a16="http://schemas.microsoft.com/office/drawing/2014/main" val="4076519050"/>
                    </a:ext>
                  </a:extLst>
                </a:gridCol>
                <a:gridCol w="788022">
                  <a:extLst>
                    <a:ext uri="{9D8B030D-6E8A-4147-A177-3AD203B41FA5}">
                      <a16:colId xmlns:a16="http://schemas.microsoft.com/office/drawing/2014/main" val="1287656732"/>
                    </a:ext>
                  </a:extLst>
                </a:gridCol>
                <a:gridCol w="803782">
                  <a:extLst>
                    <a:ext uri="{9D8B030D-6E8A-4147-A177-3AD203B41FA5}">
                      <a16:colId xmlns:a16="http://schemas.microsoft.com/office/drawing/2014/main" val="2051381875"/>
                    </a:ext>
                  </a:extLst>
                </a:gridCol>
                <a:gridCol w="535854">
                  <a:extLst>
                    <a:ext uri="{9D8B030D-6E8A-4147-A177-3AD203B41FA5}">
                      <a16:colId xmlns:a16="http://schemas.microsoft.com/office/drawing/2014/main" val="815032646"/>
                    </a:ext>
                  </a:extLst>
                </a:gridCol>
                <a:gridCol w="740740">
                  <a:extLst>
                    <a:ext uri="{9D8B030D-6E8A-4147-A177-3AD203B41FA5}">
                      <a16:colId xmlns:a16="http://schemas.microsoft.com/office/drawing/2014/main" val="1273709416"/>
                    </a:ext>
                  </a:extLst>
                </a:gridCol>
                <a:gridCol w="740740">
                  <a:extLst>
                    <a:ext uri="{9D8B030D-6E8A-4147-A177-3AD203B41FA5}">
                      <a16:colId xmlns:a16="http://schemas.microsoft.com/office/drawing/2014/main" val="2126969938"/>
                    </a:ext>
                  </a:extLst>
                </a:gridCol>
              </a:tblGrid>
              <a:tr h="106032">
                <a:tc gridSpan="9">
                  <a:txBody>
                    <a:bodyPr/>
                    <a:lstStyle/>
                    <a:p>
                      <a:pPr algn="ctr" fontAlgn="ctr"/>
                      <a:r>
                        <a:rPr lang="en-US" sz="1000" b="1" i="0" u="none" strike="noStrike" dirty="0">
                          <a:solidFill>
                            <a:srgbClr val="000000"/>
                          </a:solidFill>
                          <a:effectLst/>
                          <a:latin typeface="Calibri" panose="020F0502020204030204" pitchFamily="34" charset="0"/>
                        </a:rPr>
                        <a:t>March Agent Score Card</a:t>
                      </a:r>
                    </a:p>
                  </a:txBody>
                  <a:tcPr marL="5049" marR="5049" marT="5049"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145479967"/>
                  </a:ext>
                </a:extLst>
              </a:tr>
              <a:tr h="106032">
                <a:tc>
                  <a:txBody>
                    <a:bodyPr/>
                    <a:lstStyle/>
                    <a:p>
                      <a:pPr algn="ctr" fontAlgn="ctr"/>
                      <a:r>
                        <a:rPr lang="en-US" sz="1000" b="0" i="0" u="none" strike="noStrike">
                          <a:solidFill>
                            <a:srgbClr val="000000"/>
                          </a:solidFill>
                          <a:effectLst/>
                          <a:latin typeface="Calibri" panose="020F0502020204030204" pitchFamily="34" charset="0"/>
                        </a:rPr>
                        <a:t>Name</a:t>
                      </a:r>
                    </a:p>
                  </a:txBody>
                  <a:tcPr marL="5049" marR="5049" marT="5049"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Tier</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Public</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Private</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Chats</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Calls Handled</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CSAT</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Reported Jira</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1000" b="0" i="0" u="none" strike="noStrike">
                          <a:solidFill>
                            <a:srgbClr val="000000"/>
                          </a:solidFill>
                          <a:effectLst/>
                          <a:latin typeface="Calibri" panose="020F0502020204030204" pitchFamily="34" charset="0"/>
                        </a:rPr>
                        <a:t>Assigned Jira</a:t>
                      </a:r>
                    </a:p>
                  </a:txBody>
                  <a:tcPr marL="5049" marR="5049" marT="504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667360454"/>
                  </a:ext>
                </a:extLst>
              </a:tr>
              <a:tr h="100983">
                <a:tc>
                  <a:txBody>
                    <a:bodyPr/>
                    <a:lstStyle/>
                    <a:p>
                      <a:pPr algn="l" fontAlgn="b"/>
                      <a:r>
                        <a:rPr lang="en-US" sz="1000" b="0" i="0" u="none" strike="noStrike">
                          <a:solidFill>
                            <a:srgbClr val="000000"/>
                          </a:solidFill>
                          <a:effectLst/>
                          <a:latin typeface="Calibri" panose="020F0502020204030204" pitchFamily="34" charset="0"/>
                        </a:rPr>
                        <a:t>Alexis Macaraig</a:t>
                      </a:r>
                    </a:p>
                  </a:txBody>
                  <a:tcPr marL="5049" marR="5049" marT="504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T1</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80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16.95</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87162523"/>
                  </a:ext>
                </a:extLst>
              </a:tr>
              <a:tr h="100983">
                <a:tc>
                  <a:txBody>
                    <a:bodyPr/>
                    <a:lstStyle/>
                    <a:p>
                      <a:pPr algn="l" fontAlgn="b"/>
                      <a:r>
                        <a:rPr lang="en-US" sz="1000" b="0" i="0" u="none" strike="noStrike">
                          <a:solidFill>
                            <a:srgbClr val="000000"/>
                          </a:solidFill>
                          <a:effectLst/>
                          <a:latin typeface="Calibri" panose="020F0502020204030204" pitchFamily="34" charset="0"/>
                        </a:rPr>
                        <a:t>Ann Laraya</a:t>
                      </a:r>
                    </a:p>
                  </a:txBody>
                  <a:tcPr marL="5049" marR="5049" marT="504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T1</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25.42</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4618163"/>
                  </a:ext>
                </a:extLst>
              </a:tr>
              <a:tr h="106032">
                <a:tc>
                  <a:txBody>
                    <a:bodyPr/>
                    <a:lstStyle/>
                    <a:p>
                      <a:pPr algn="l" fontAlgn="b"/>
                      <a:r>
                        <a:rPr lang="en-US" sz="1000" b="0" i="0" u="none" strike="noStrike">
                          <a:solidFill>
                            <a:srgbClr val="000000"/>
                          </a:solidFill>
                          <a:effectLst/>
                          <a:latin typeface="Calibri" panose="020F0502020204030204" pitchFamily="34" charset="0"/>
                        </a:rPr>
                        <a:t>Candy Villar</a:t>
                      </a:r>
                    </a:p>
                  </a:txBody>
                  <a:tcPr marL="5049" marR="5049" marT="504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T1</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1.25</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62557891"/>
                  </a:ext>
                </a:extLst>
              </a:tr>
              <a:tr h="100983">
                <a:tc>
                  <a:txBody>
                    <a:bodyPr/>
                    <a:lstStyle/>
                    <a:p>
                      <a:pPr algn="l" fontAlgn="b"/>
                      <a:r>
                        <a:rPr lang="en-US" sz="1000" b="0" i="0" u="none" strike="noStrike">
                          <a:solidFill>
                            <a:srgbClr val="000000"/>
                          </a:solidFill>
                          <a:effectLst/>
                          <a:latin typeface="Calibri" panose="020F0502020204030204" pitchFamily="34" charset="0"/>
                        </a:rPr>
                        <a:t>Maricar Ico</a:t>
                      </a:r>
                    </a:p>
                  </a:txBody>
                  <a:tcPr marL="5049" marR="5049" marT="504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T1</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7.48</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13.40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57.14</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100.00</a:t>
                      </a:r>
                    </a:p>
                  </a:txBody>
                  <a:tcPr marL="5049" marR="5049" marT="504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8329931"/>
                  </a:ext>
                </a:extLst>
              </a:tr>
              <a:tr h="106032">
                <a:tc>
                  <a:txBody>
                    <a:bodyPr/>
                    <a:lstStyle/>
                    <a:p>
                      <a:pPr algn="l" fontAlgn="b"/>
                      <a:r>
                        <a:rPr lang="en-US" sz="1000" b="0" i="0" u="none" strike="noStrike">
                          <a:solidFill>
                            <a:srgbClr val="000000"/>
                          </a:solidFill>
                          <a:effectLst/>
                          <a:latin typeface="Calibri" panose="020F0502020204030204" pitchFamily="34" charset="0"/>
                        </a:rPr>
                        <a:t>Paul Adia</a:t>
                      </a:r>
                    </a:p>
                  </a:txBody>
                  <a:tcPr marL="5049" marR="5049" marT="5049"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T1</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0.00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0</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Calibri" panose="020F0502020204030204" pitchFamily="34" charset="0"/>
                        </a:rPr>
                        <a:t>84.75</a:t>
                      </a:r>
                    </a:p>
                  </a:txBody>
                  <a:tcPr marL="5049" marR="5049" marT="5049"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alibri" panose="020F0502020204030204" pitchFamily="34" charset="0"/>
                        </a:rPr>
                        <a:t>74.47</a:t>
                      </a:r>
                    </a:p>
                  </a:txBody>
                  <a:tcPr marL="5049" marR="5049" marT="5049"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04140161"/>
                  </a:ext>
                </a:extLst>
              </a:tr>
            </a:tbl>
          </a:graphicData>
        </a:graphic>
      </p:graphicFrame>
    </p:spTree>
    <p:extLst>
      <p:ext uri="{BB962C8B-B14F-4D97-AF65-F5344CB8AC3E}">
        <p14:creationId xmlns:p14="http://schemas.microsoft.com/office/powerpoint/2010/main" val="1105671273"/>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3438528" y="72755"/>
            <a:ext cx="2232600" cy="168572"/>
          </a:xfrm>
        </p:spPr>
        <p:txBody>
          <a:bodyPr/>
          <a:lstStyle/>
          <a:p>
            <a:r>
              <a:rPr lang="en-US" sz="1400" dirty="0"/>
              <a:t>Serbia Support Performance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8</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142875" y="90313"/>
            <a:ext cx="2036907" cy="124650"/>
          </a:xfrm>
        </p:spPr>
        <p:txBody>
          <a:bodyPr/>
          <a:lstStyle/>
          <a:p>
            <a:r>
              <a:rPr lang="en-US" dirty="0"/>
              <a:t>November 2022 – march 2023</a:t>
            </a:r>
          </a:p>
        </p:txBody>
      </p:sp>
      <p:graphicFrame>
        <p:nvGraphicFramePr>
          <p:cNvPr id="7" name="Table 6">
            <a:extLst>
              <a:ext uri="{FF2B5EF4-FFF2-40B4-BE49-F238E27FC236}">
                <a16:creationId xmlns:a16="http://schemas.microsoft.com/office/drawing/2014/main" id="{EF249A61-57D8-1115-CCF5-268687EE0A95}"/>
              </a:ext>
            </a:extLst>
          </p:cNvPr>
          <p:cNvGraphicFramePr>
            <a:graphicFrameLocks noGrp="1"/>
          </p:cNvGraphicFramePr>
          <p:nvPr>
            <p:extLst>
              <p:ext uri="{D42A27DB-BD31-4B8C-83A1-F6EECF244321}">
                <p14:modId xmlns:p14="http://schemas.microsoft.com/office/powerpoint/2010/main" val="3978968256"/>
              </p:ext>
            </p:extLst>
          </p:nvPr>
        </p:nvGraphicFramePr>
        <p:xfrm>
          <a:off x="733755" y="343412"/>
          <a:ext cx="7642145" cy="4058820"/>
        </p:xfrm>
        <a:graphic>
          <a:graphicData uri="http://schemas.openxmlformats.org/drawingml/2006/table">
            <a:tbl>
              <a:tblPr/>
              <a:tblGrid>
                <a:gridCol w="742741">
                  <a:extLst>
                    <a:ext uri="{9D8B030D-6E8A-4147-A177-3AD203B41FA5}">
                      <a16:colId xmlns:a16="http://schemas.microsoft.com/office/drawing/2014/main" val="4273584888"/>
                    </a:ext>
                  </a:extLst>
                </a:gridCol>
                <a:gridCol w="742741">
                  <a:extLst>
                    <a:ext uri="{9D8B030D-6E8A-4147-A177-3AD203B41FA5}">
                      <a16:colId xmlns:a16="http://schemas.microsoft.com/office/drawing/2014/main" val="3645047317"/>
                    </a:ext>
                  </a:extLst>
                </a:gridCol>
                <a:gridCol w="2054150">
                  <a:extLst>
                    <a:ext uri="{9D8B030D-6E8A-4147-A177-3AD203B41FA5}">
                      <a16:colId xmlns:a16="http://schemas.microsoft.com/office/drawing/2014/main" val="1973076375"/>
                    </a:ext>
                  </a:extLst>
                </a:gridCol>
                <a:gridCol w="754345">
                  <a:extLst>
                    <a:ext uri="{9D8B030D-6E8A-4147-A177-3AD203B41FA5}">
                      <a16:colId xmlns:a16="http://schemas.microsoft.com/office/drawing/2014/main" val="4279111355"/>
                    </a:ext>
                  </a:extLst>
                </a:gridCol>
                <a:gridCol w="754345">
                  <a:extLst>
                    <a:ext uri="{9D8B030D-6E8A-4147-A177-3AD203B41FA5}">
                      <a16:colId xmlns:a16="http://schemas.microsoft.com/office/drawing/2014/main" val="3828923620"/>
                    </a:ext>
                  </a:extLst>
                </a:gridCol>
                <a:gridCol w="789171">
                  <a:extLst>
                    <a:ext uri="{9D8B030D-6E8A-4147-A177-3AD203B41FA5}">
                      <a16:colId xmlns:a16="http://schemas.microsoft.com/office/drawing/2014/main" val="3488742550"/>
                    </a:ext>
                  </a:extLst>
                </a:gridCol>
                <a:gridCol w="754345">
                  <a:extLst>
                    <a:ext uri="{9D8B030D-6E8A-4147-A177-3AD203B41FA5}">
                      <a16:colId xmlns:a16="http://schemas.microsoft.com/office/drawing/2014/main" val="776744808"/>
                    </a:ext>
                  </a:extLst>
                </a:gridCol>
                <a:gridCol w="812380">
                  <a:extLst>
                    <a:ext uri="{9D8B030D-6E8A-4147-A177-3AD203B41FA5}">
                      <a16:colId xmlns:a16="http://schemas.microsoft.com/office/drawing/2014/main" val="3702790341"/>
                    </a:ext>
                  </a:extLst>
                </a:gridCol>
                <a:gridCol w="237927">
                  <a:extLst>
                    <a:ext uri="{9D8B030D-6E8A-4147-A177-3AD203B41FA5}">
                      <a16:colId xmlns:a16="http://schemas.microsoft.com/office/drawing/2014/main" val="1550598476"/>
                    </a:ext>
                  </a:extLst>
                </a:gridCol>
              </a:tblGrid>
              <a:tr h="182382">
                <a:tc gridSpan="9">
                  <a:txBody>
                    <a:bodyPr/>
                    <a:lstStyle/>
                    <a:p>
                      <a:pPr algn="ctr" fontAlgn="ctr"/>
                      <a:r>
                        <a:rPr lang="en-US" sz="1000" b="1" i="0" u="none" strike="noStrike" dirty="0">
                          <a:solidFill>
                            <a:srgbClr val="000000"/>
                          </a:solidFill>
                          <a:effectLst/>
                          <a:latin typeface="Calibri" panose="020F0502020204030204" pitchFamily="34" charset="0"/>
                        </a:rPr>
                        <a:t>Monthly Metrics</a:t>
                      </a:r>
                    </a:p>
                  </a:txBody>
                  <a:tcPr marL="1178" marR="1178" marT="1178"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93159908"/>
                  </a:ext>
                </a:extLst>
              </a:tr>
              <a:tr h="139825">
                <a:tc>
                  <a:txBody>
                    <a:bodyPr/>
                    <a:lstStyle/>
                    <a:p>
                      <a:pPr algn="ctr" fontAlgn="b"/>
                      <a:r>
                        <a:rPr lang="en-US" sz="900" b="1" i="0" u="none" strike="noStrike" dirty="0">
                          <a:solidFill>
                            <a:srgbClr val="000000"/>
                          </a:solidFill>
                          <a:effectLst/>
                          <a:latin typeface="Calibri" panose="020F0502020204030204" pitchFamily="34" charset="0"/>
                        </a:rPr>
                        <a:t>Locale</a:t>
                      </a:r>
                    </a:p>
                  </a:txBody>
                  <a:tcPr marL="1178" marR="1178" marT="1178" marB="0" anchor="b">
                    <a:lnL w="190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900" b="1" i="0" u="none" strike="noStrike">
                          <a:solidFill>
                            <a:srgbClr val="000000"/>
                          </a:solidFill>
                          <a:effectLst/>
                          <a:latin typeface="Calibri" panose="020F0502020204030204" pitchFamily="34" charset="0"/>
                        </a:rPr>
                        <a:t>Tier</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900" b="1" i="0" u="none" strike="noStrike">
                          <a:solidFill>
                            <a:srgbClr val="000000"/>
                          </a:solidFill>
                          <a:effectLst/>
                          <a:latin typeface="Calibri" panose="020F0502020204030204" pitchFamily="34" charset="0"/>
                        </a:rPr>
                        <a:t>Metric</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Nov-22</a:t>
                      </a:r>
                    </a:p>
                  </a:txBody>
                  <a:tcPr marL="1178" marR="1178" marT="1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Dec-22</a:t>
                      </a:r>
                    </a:p>
                  </a:txBody>
                  <a:tcPr marL="1178" marR="1178" marT="1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Jan-23</a:t>
                      </a:r>
                    </a:p>
                  </a:txBody>
                  <a:tcPr marL="1178" marR="1178" marT="1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Feb-23</a:t>
                      </a:r>
                    </a:p>
                  </a:txBody>
                  <a:tcPr marL="1178" marR="1178" marT="1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1" i="0" u="none" strike="noStrike">
                          <a:solidFill>
                            <a:srgbClr val="000000"/>
                          </a:solidFill>
                          <a:effectLst/>
                          <a:latin typeface="Calibri" panose="020F0502020204030204" pitchFamily="34" charset="0"/>
                        </a:rPr>
                        <a:t>Mar-23</a:t>
                      </a:r>
                    </a:p>
                  </a:txBody>
                  <a:tcPr marL="1178" marR="1178" marT="1178" marB="0" anchor="ctr">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solidFill>
                      <a:srgbClr val="808080"/>
                    </a:solidFill>
                  </a:tcPr>
                </a:tc>
                <a:extLst>
                  <a:ext uri="{0D108BD9-81ED-4DB2-BD59-A6C34878D82A}">
                    <a16:rowId xmlns:a16="http://schemas.microsoft.com/office/drawing/2014/main" val="2083954241"/>
                  </a:ext>
                </a:extLst>
              </a:tr>
              <a:tr h="139825">
                <a:tc rowSpan="26">
                  <a:txBody>
                    <a:bodyPr/>
                    <a:lstStyle/>
                    <a:p>
                      <a:pPr algn="ctr" fontAlgn="ctr"/>
                      <a:r>
                        <a:rPr lang="en-US" sz="1000" b="1" i="0" u="none" strike="noStrike" dirty="0">
                          <a:solidFill>
                            <a:srgbClr val="000000"/>
                          </a:solidFill>
                          <a:effectLst/>
                          <a:latin typeface="Calibri" panose="020F0502020204030204" pitchFamily="34" charset="0"/>
                        </a:rPr>
                        <a:t>Serbia</a:t>
                      </a:r>
                    </a:p>
                  </a:txBody>
                  <a:tcPr marL="1178" marR="1178" marT="1178" marB="0" vert="vert27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8">
                  <a:txBody>
                    <a:bodyPr/>
                    <a:lstStyle/>
                    <a:p>
                      <a:pPr algn="ctr" fontAlgn="ctr"/>
                      <a:r>
                        <a:rPr lang="en-US" sz="900" b="1" i="0" u="none" strike="noStrike">
                          <a:solidFill>
                            <a:srgbClr val="000000"/>
                          </a:solidFill>
                          <a:effectLst/>
                          <a:latin typeface="Calibri" panose="020F0502020204030204" pitchFamily="34" charset="0"/>
                        </a:rPr>
                        <a:t>All</a:t>
                      </a:r>
                    </a:p>
                  </a:txBody>
                  <a:tcPr marL="1178" marR="1178" marT="1178"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Total Public Comment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dirty="0">
                          <a:solidFill>
                            <a:srgbClr val="000000"/>
                          </a:solidFill>
                          <a:effectLst/>
                          <a:latin typeface="Calibri" panose="020F0502020204030204" pitchFamily="34" charset="0"/>
                        </a:rPr>
                        <a:t>1532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1833</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2043</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1659</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2032</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741234068"/>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Public Commnet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153</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183</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292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237</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290</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938519223"/>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Internal Comment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998</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1124</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953</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923</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1005</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153878026"/>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Internal Comment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100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112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136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132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144</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982298729"/>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Chats Handled</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260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272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79</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23</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4220425251"/>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Chats Handled</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26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27</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6068063"/>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CSAT Score</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96%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94%</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88%</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657778498"/>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Staffed Agents (excl mgmt)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524856997"/>
                  </a:ext>
                </a:extLst>
              </a:tr>
              <a:tr h="137116">
                <a:tc vMerge="1">
                  <a:txBody>
                    <a:bodyPr/>
                    <a:lstStyle/>
                    <a:p>
                      <a:endParaRPr lang="en-US"/>
                    </a:p>
                  </a:txBody>
                  <a:tcPr/>
                </a:tc>
                <a:tc rowSpan="8">
                  <a:txBody>
                    <a:bodyPr/>
                    <a:lstStyle/>
                    <a:p>
                      <a:pPr algn="ctr" fontAlgn="ctr"/>
                      <a:r>
                        <a:rPr lang="en-US" sz="900" b="1" i="0" u="none" strike="noStrike">
                          <a:solidFill>
                            <a:srgbClr val="000000"/>
                          </a:solidFill>
                          <a:effectLst/>
                          <a:latin typeface="Calibri" panose="020F0502020204030204" pitchFamily="34" charset="0"/>
                        </a:rPr>
                        <a:t>T2</a:t>
                      </a:r>
                    </a:p>
                  </a:txBody>
                  <a:tcPr marL="1178" marR="1178" marT="1178"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Total Public Comment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1135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1425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1567</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1126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1523</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898378283"/>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Public Commnet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189</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238</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261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188</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254</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540022957"/>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Internal Comment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705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844</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732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610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699</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456191354"/>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Internal Comment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118</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122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102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117</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578089895"/>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Chats Handled</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137</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147</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54</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10</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3520544897"/>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Chats Handled</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23</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2</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547315626"/>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CSAT Score</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98%</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84%</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641612143"/>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Staffed Agents</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550444136"/>
                  </a:ext>
                </a:extLst>
              </a:tr>
              <a:tr h="137116">
                <a:tc vMerge="1">
                  <a:txBody>
                    <a:bodyPr/>
                    <a:lstStyle/>
                    <a:p>
                      <a:endParaRPr lang="en-US"/>
                    </a:p>
                  </a:txBody>
                  <a:tcPr/>
                </a:tc>
                <a:tc rowSpan="10">
                  <a:txBody>
                    <a:bodyPr/>
                    <a:lstStyle/>
                    <a:p>
                      <a:pPr algn="ctr" fontAlgn="ctr"/>
                      <a:r>
                        <a:rPr lang="en-US" sz="900" b="1" i="0" u="none" strike="noStrike">
                          <a:solidFill>
                            <a:srgbClr val="000000"/>
                          </a:solidFill>
                          <a:effectLst/>
                          <a:latin typeface="Calibri" panose="020F0502020204030204" pitchFamily="34" charset="0"/>
                        </a:rPr>
                        <a:t>T1</a:t>
                      </a:r>
                    </a:p>
                  </a:txBody>
                  <a:tcPr marL="1178" marR="1178" marT="1178"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Total Public Comment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900" b="0" i="0" u="none" strike="noStrike">
                          <a:solidFill>
                            <a:srgbClr val="000000"/>
                          </a:solidFill>
                          <a:effectLst/>
                          <a:latin typeface="Calibri" panose="020F0502020204030204" pitchFamily="34" charset="0"/>
                        </a:rPr>
                        <a:t>380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394</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461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531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490</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655687091"/>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Public Commnet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95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99</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461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531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490</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195590842"/>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Internal Comment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284</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274</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220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312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303</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109224350"/>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Internal Comment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71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69</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220</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312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303</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526944868"/>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Chats Handled</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123</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125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13</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716884837"/>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Chats Handled</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31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31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25</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16</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13</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350653877"/>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Total Calls Handled</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54</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597184029"/>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Average Calls Handled</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8</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750618645"/>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CSAT Score</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900" b="0" i="0" u="none" strike="noStrike">
                          <a:solidFill>
                            <a:srgbClr val="000000"/>
                          </a:solidFill>
                          <a:effectLst/>
                          <a:latin typeface="Calibri" panose="020F0502020204030204" pitchFamily="34" charset="0"/>
                        </a:rPr>
                        <a:t>92%</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91%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89%</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100%</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1466875489"/>
                  </a:ext>
                </a:extLst>
              </a:tr>
              <a:tr h="137116">
                <a:tc vMerge="1">
                  <a:txBody>
                    <a:bodyPr/>
                    <a:lstStyle/>
                    <a:p>
                      <a:endParaRPr lang="en-US"/>
                    </a:p>
                  </a:txBody>
                  <a:tcPr/>
                </a:tc>
                <a:tc vMerge="1">
                  <a:txBody>
                    <a:bodyPr/>
                    <a:lstStyle/>
                    <a:p>
                      <a:endParaRPr lang="en-US"/>
                    </a:p>
                  </a:txBody>
                  <a:tcPr/>
                </a:tc>
                <a:tc>
                  <a:txBody>
                    <a:bodyPr/>
                    <a:lstStyle/>
                    <a:p>
                      <a:pPr algn="l" fontAlgn="b"/>
                      <a:r>
                        <a:rPr lang="en-US" sz="900" b="0" i="0" u="none" strike="noStrike">
                          <a:solidFill>
                            <a:srgbClr val="000000"/>
                          </a:solidFill>
                          <a:effectLst/>
                          <a:latin typeface="Calibri" panose="020F0502020204030204" pitchFamily="34" charset="0"/>
                        </a:rPr>
                        <a:t>Staffed Agents</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4</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1</a:t>
                      </a:r>
                    </a:p>
                  </a:txBody>
                  <a:tcPr marL="1178" marR="1178" marT="117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dirty="0">
                          <a:solidFill>
                            <a:srgbClr val="000000"/>
                          </a:solidFill>
                          <a:effectLst/>
                          <a:latin typeface="Calibri" panose="020F0502020204030204" pitchFamily="34" charset="0"/>
                        </a:rPr>
                        <a:t>1</a:t>
                      </a:r>
                    </a:p>
                  </a:txBody>
                  <a:tcPr marL="1178" marR="1178" marT="1178" marB="0" anchor="b">
                    <a:lnL w="63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a:noFill/>
                    </a:lnT>
                    <a:lnB>
                      <a:noFill/>
                    </a:lnB>
                    <a:solidFill>
                      <a:srgbClr val="808080"/>
                    </a:solidFill>
                  </a:tcPr>
                </a:tc>
                <a:extLst>
                  <a:ext uri="{0D108BD9-81ED-4DB2-BD59-A6C34878D82A}">
                    <a16:rowId xmlns:a16="http://schemas.microsoft.com/office/drawing/2014/main" val="2685720882"/>
                  </a:ext>
                </a:extLst>
              </a:tr>
              <a:tr h="137116">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w="1905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a:solidFill>
                            <a:srgbClr val="000000"/>
                          </a:solidFill>
                          <a:effectLst/>
                          <a:latin typeface="Calibri" panose="020F0502020204030204" pitchFamily="34" charset="0"/>
                        </a:rPr>
                        <a:t> </a:t>
                      </a:r>
                    </a:p>
                  </a:txBody>
                  <a:tcPr marL="1178" marR="1178" marT="117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dirty="0">
                          <a:solidFill>
                            <a:srgbClr val="000000"/>
                          </a:solidFill>
                          <a:effectLst/>
                          <a:latin typeface="Calibri" panose="020F0502020204030204" pitchFamily="34" charset="0"/>
                        </a:rPr>
                        <a:t> </a:t>
                      </a:r>
                    </a:p>
                  </a:txBody>
                  <a:tcPr marL="1178" marR="1178" marT="1178"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808080"/>
                    </a:solidFill>
                  </a:tcPr>
                </a:tc>
                <a:tc>
                  <a:txBody>
                    <a:bodyPr/>
                    <a:lstStyle/>
                    <a:p>
                      <a:pPr algn="ctr" fontAlgn="b"/>
                      <a:r>
                        <a:rPr lang="en-US" sz="900" b="0" i="0" u="none" strike="noStrike" dirty="0">
                          <a:solidFill>
                            <a:srgbClr val="000000"/>
                          </a:solidFill>
                          <a:effectLst/>
                          <a:latin typeface="Calibri" panose="020F0502020204030204" pitchFamily="34" charset="0"/>
                        </a:rPr>
                        <a:t> </a:t>
                      </a:r>
                    </a:p>
                  </a:txBody>
                  <a:tcPr marL="1178" marR="1178" marT="1178" marB="0" anchor="b">
                    <a:lnL>
                      <a:noFill/>
                    </a:lnL>
                    <a:lnR w="190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808080"/>
                    </a:solidFill>
                  </a:tcPr>
                </a:tc>
                <a:extLst>
                  <a:ext uri="{0D108BD9-81ED-4DB2-BD59-A6C34878D82A}">
                    <a16:rowId xmlns:a16="http://schemas.microsoft.com/office/drawing/2014/main" val="3936652625"/>
                  </a:ext>
                </a:extLst>
              </a:tr>
            </a:tbl>
          </a:graphicData>
        </a:graphic>
      </p:graphicFrame>
      <p:graphicFrame>
        <p:nvGraphicFramePr>
          <p:cNvPr id="10" name="Chart 9">
            <a:extLst>
              <a:ext uri="{FF2B5EF4-FFF2-40B4-BE49-F238E27FC236}">
                <a16:creationId xmlns:a16="http://schemas.microsoft.com/office/drawing/2014/main" id="{41FA974D-D9E0-A1C0-9D54-1A63DBD3634F}"/>
              </a:ext>
            </a:extLst>
          </p:cNvPr>
          <p:cNvGraphicFramePr>
            <a:graphicFrameLocks/>
          </p:cNvGraphicFramePr>
          <p:nvPr>
            <p:extLst>
              <p:ext uri="{D42A27DB-BD31-4B8C-83A1-F6EECF244321}">
                <p14:modId xmlns:p14="http://schemas.microsoft.com/office/powerpoint/2010/main" val="2889787971"/>
              </p:ext>
            </p:extLst>
          </p:nvPr>
        </p:nvGraphicFramePr>
        <p:xfrm>
          <a:off x="1665919" y="4504317"/>
          <a:ext cx="5812161" cy="220711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7668259"/>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36204-D4D0-C242-9C8A-E9E7969303D5}"/>
              </a:ext>
            </a:extLst>
          </p:cNvPr>
          <p:cNvSpPr>
            <a:spLocks noGrp="1"/>
          </p:cNvSpPr>
          <p:nvPr>
            <p:ph type="title"/>
          </p:nvPr>
        </p:nvSpPr>
        <p:spPr>
          <a:xfrm>
            <a:off x="2947055" y="160707"/>
            <a:ext cx="3402589" cy="216726"/>
          </a:xfrm>
        </p:spPr>
        <p:txBody>
          <a:bodyPr/>
          <a:lstStyle/>
          <a:p>
            <a:r>
              <a:rPr lang="en-US" sz="1800" dirty="0"/>
              <a:t>March Serbia Agent Performance</a:t>
            </a:r>
          </a:p>
        </p:txBody>
      </p:sp>
      <p:sp>
        <p:nvSpPr>
          <p:cNvPr id="4" name="Slide Number Placeholder 3">
            <a:extLst>
              <a:ext uri="{FF2B5EF4-FFF2-40B4-BE49-F238E27FC236}">
                <a16:creationId xmlns:a16="http://schemas.microsoft.com/office/drawing/2014/main" id="{9731C548-DE90-5541-9B75-5147413F7067}"/>
              </a:ext>
            </a:extLst>
          </p:cNvPr>
          <p:cNvSpPr>
            <a:spLocks noGrp="1"/>
          </p:cNvSpPr>
          <p:nvPr>
            <p:ph type="sldNum" sz="quarter" idx="11"/>
          </p:nvPr>
        </p:nvSpPr>
        <p:spPr/>
        <p:txBody>
          <a:bodyPr/>
          <a:lstStyle/>
          <a:p>
            <a:pPr defTabSz="685800"/>
            <a:fld id="{7C82D06F-DA42-4D26-892C-0898756F3F51}" type="slidenum">
              <a:rPr lang="en-US">
                <a:solidFill>
                  <a:prstClr val="white">
                    <a:lumMod val="75000"/>
                  </a:prstClr>
                </a:solidFill>
                <a:latin typeface="Roboto"/>
                <a:ea typeface="Roboto"/>
              </a:rPr>
              <a:pPr defTabSz="685800"/>
              <a:t>9</a:t>
            </a:fld>
            <a:endParaRPr lang="en-US" dirty="0">
              <a:solidFill>
                <a:prstClr val="white">
                  <a:lumMod val="75000"/>
                </a:prstClr>
              </a:solidFill>
              <a:latin typeface="Roboto"/>
              <a:ea typeface="Roboto"/>
            </a:endParaRPr>
          </a:p>
        </p:txBody>
      </p:sp>
      <p:sp>
        <p:nvSpPr>
          <p:cNvPr id="5" name="Text Placeholder 4">
            <a:extLst>
              <a:ext uri="{FF2B5EF4-FFF2-40B4-BE49-F238E27FC236}">
                <a16:creationId xmlns:a16="http://schemas.microsoft.com/office/drawing/2014/main" id="{66FFBF2B-9C22-D94D-99A6-89281F4FFED2}"/>
              </a:ext>
            </a:extLst>
          </p:cNvPr>
          <p:cNvSpPr>
            <a:spLocks noGrp="1"/>
          </p:cNvSpPr>
          <p:nvPr>
            <p:ph type="body" sz="quarter" idx="12"/>
          </p:nvPr>
        </p:nvSpPr>
        <p:spPr>
          <a:xfrm>
            <a:off x="121961" y="103953"/>
            <a:ext cx="1281966" cy="124650"/>
          </a:xfrm>
        </p:spPr>
        <p:txBody>
          <a:bodyPr/>
          <a:lstStyle/>
          <a:p>
            <a:r>
              <a:rPr lang="en-US" dirty="0"/>
              <a:t>march 2023</a:t>
            </a:r>
          </a:p>
        </p:txBody>
      </p:sp>
      <p:sp>
        <p:nvSpPr>
          <p:cNvPr id="17" name="TextBox 16">
            <a:extLst>
              <a:ext uri="{FF2B5EF4-FFF2-40B4-BE49-F238E27FC236}">
                <a16:creationId xmlns:a16="http://schemas.microsoft.com/office/drawing/2014/main" id="{D250C5C1-D738-ED23-18F8-DE4DEE7F4A5C}"/>
              </a:ext>
            </a:extLst>
          </p:cNvPr>
          <p:cNvSpPr txBox="1"/>
          <p:nvPr/>
        </p:nvSpPr>
        <p:spPr>
          <a:xfrm>
            <a:off x="121961" y="5105864"/>
            <a:ext cx="7753350" cy="907941"/>
          </a:xfrm>
          <a:prstGeom prst="rect">
            <a:avLst/>
          </a:prstGeom>
          <a:noFill/>
        </p:spPr>
        <p:txBody>
          <a:bodyPr wrap="square" rtlCol="0">
            <a:spAutoFit/>
          </a:bodyPr>
          <a:lstStyle/>
          <a:p>
            <a:pPr>
              <a:spcAft>
                <a:spcPts val="600"/>
              </a:spcAft>
            </a:pPr>
            <a:r>
              <a:rPr lang="en-US" sz="1200" dirty="0"/>
              <a:t>Important Notes:</a:t>
            </a:r>
          </a:p>
          <a:p>
            <a:pPr marL="171450" indent="-171450">
              <a:buFont typeface="Arial" panose="020B0604020202020204" pitchFamily="34" charset="0"/>
              <a:buChar char="•"/>
            </a:pPr>
            <a:r>
              <a:rPr lang="en-US" sz="1200" dirty="0"/>
              <a:t>The Locale’s overall CSAT dropped from the month prior. The overall performance of the team increased except for T2 Andrija which dropped. </a:t>
            </a:r>
          </a:p>
          <a:p>
            <a:pPr marL="171450" indent="-171450">
              <a:buFont typeface="Arial" panose="020B0604020202020204" pitchFamily="34" charset="0"/>
              <a:buChar char="•"/>
            </a:pPr>
            <a:endParaRPr lang="en-US" sz="1200" dirty="0">
              <a:highlight>
                <a:srgbClr val="FFFF00"/>
              </a:highlight>
            </a:endParaRPr>
          </a:p>
        </p:txBody>
      </p:sp>
      <p:graphicFrame>
        <p:nvGraphicFramePr>
          <p:cNvPr id="6" name="Table 5">
            <a:extLst>
              <a:ext uri="{FF2B5EF4-FFF2-40B4-BE49-F238E27FC236}">
                <a16:creationId xmlns:a16="http://schemas.microsoft.com/office/drawing/2014/main" id="{4FDF6C12-C4DE-C08C-149B-9C2BD81176A3}"/>
              </a:ext>
            </a:extLst>
          </p:cNvPr>
          <p:cNvGraphicFramePr>
            <a:graphicFrameLocks noGrp="1"/>
          </p:cNvGraphicFramePr>
          <p:nvPr>
            <p:extLst>
              <p:ext uri="{D42A27DB-BD31-4B8C-83A1-F6EECF244321}">
                <p14:modId xmlns:p14="http://schemas.microsoft.com/office/powerpoint/2010/main" val="25715872"/>
              </p:ext>
            </p:extLst>
          </p:nvPr>
        </p:nvGraphicFramePr>
        <p:xfrm>
          <a:off x="275476" y="718300"/>
          <a:ext cx="8449409" cy="1432178"/>
        </p:xfrm>
        <a:graphic>
          <a:graphicData uri="http://schemas.openxmlformats.org/drawingml/2006/table">
            <a:tbl>
              <a:tblPr/>
              <a:tblGrid>
                <a:gridCol w="262171">
                  <a:extLst>
                    <a:ext uri="{9D8B030D-6E8A-4147-A177-3AD203B41FA5}">
                      <a16:colId xmlns:a16="http://schemas.microsoft.com/office/drawing/2014/main" val="3342781473"/>
                    </a:ext>
                  </a:extLst>
                </a:gridCol>
                <a:gridCol w="850456">
                  <a:extLst>
                    <a:ext uri="{9D8B030D-6E8A-4147-A177-3AD203B41FA5}">
                      <a16:colId xmlns:a16="http://schemas.microsoft.com/office/drawing/2014/main" val="3872225912"/>
                    </a:ext>
                  </a:extLst>
                </a:gridCol>
                <a:gridCol w="479580">
                  <a:extLst>
                    <a:ext uri="{9D8B030D-6E8A-4147-A177-3AD203B41FA5}">
                      <a16:colId xmlns:a16="http://schemas.microsoft.com/office/drawing/2014/main" val="3854207744"/>
                    </a:ext>
                  </a:extLst>
                </a:gridCol>
                <a:gridCol w="249382">
                  <a:extLst>
                    <a:ext uri="{9D8B030D-6E8A-4147-A177-3AD203B41FA5}">
                      <a16:colId xmlns:a16="http://schemas.microsoft.com/office/drawing/2014/main" val="1322607556"/>
                    </a:ext>
                  </a:extLst>
                </a:gridCol>
                <a:gridCol w="503665">
                  <a:extLst>
                    <a:ext uri="{9D8B030D-6E8A-4147-A177-3AD203B41FA5}">
                      <a16:colId xmlns:a16="http://schemas.microsoft.com/office/drawing/2014/main" val="1723379077"/>
                    </a:ext>
                  </a:extLst>
                </a:gridCol>
                <a:gridCol w="541628">
                  <a:extLst>
                    <a:ext uri="{9D8B030D-6E8A-4147-A177-3AD203B41FA5}">
                      <a16:colId xmlns:a16="http://schemas.microsoft.com/office/drawing/2014/main" val="2885444058"/>
                    </a:ext>
                  </a:extLst>
                </a:gridCol>
                <a:gridCol w="552460">
                  <a:extLst>
                    <a:ext uri="{9D8B030D-6E8A-4147-A177-3AD203B41FA5}">
                      <a16:colId xmlns:a16="http://schemas.microsoft.com/office/drawing/2014/main" val="1984061192"/>
                    </a:ext>
                  </a:extLst>
                </a:gridCol>
                <a:gridCol w="368307">
                  <a:extLst>
                    <a:ext uri="{9D8B030D-6E8A-4147-A177-3AD203B41FA5}">
                      <a16:colId xmlns:a16="http://schemas.microsoft.com/office/drawing/2014/main" val="1420534789"/>
                    </a:ext>
                  </a:extLst>
                </a:gridCol>
                <a:gridCol w="509131">
                  <a:extLst>
                    <a:ext uri="{9D8B030D-6E8A-4147-A177-3AD203B41FA5}">
                      <a16:colId xmlns:a16="http://schemas.microsoft.com/office/drawing/2014/main" val="3130725687"/>
                    </a:ext>
                  </a:extLst>
                </a:gridCol>
                <a:gridCol w="509131">
                  <a:extLst>
                    <a:ext uri="{9D8B030D-6E8A-4147-A177-3AD203B41FA5}">
                      <a16:colId xmlns:a16="http://schemas.microsoft.com/office/drawing/2014/main" val="2016564949"/>
                    </a:ext>
                  </a:extLst>
                </a:gridCol>
                <a:gridCol w="352058">
                  <a:extLst>
                    <a:ext uri="{9D8B030D-6E8A-4147-A177-3AD203B41FA5}">
                      <a16:colId xmlns:a16="http://schemas.microsoft.com/office/drawing/2014/main" val="3763945085"/>
                    </a:ext>
                  </a:extLst>
                </a:gridCol>
                <a:gridCol w="606625">
                  <a:extLst>
                    <a:ext uri="{9D8B030D-6E8A-4147-A177-3AD203B41FA5}">
                      <a16:colId xmlns:a16="http://schemas.microsoft.com/office/drawing/2014/main" val="2423242084"/>
                    </a:ext>
                  </a:extLst>
                </a:gridCol>
                <a:gridCol w="633706">
                  <a:extLst>
                    <a:ext uri="{9D8B030D-6E8A-4147-A177-3AD203B41FA5}">
                      <a16:colId xmlns:a16="http://schemas.microsoft.com/office/drawing/2014/main" val="1692322867"/>
                    </a:ext>
                  </a:extLst>
                </a:gridCol>
                <a:gridCol w="606625">
                  <a:extLst>
                    <a:ext uri="{9D8B030D-6E8A-4147-A177-3AD203B41FA5}">
                      <a16:colId xmlns:a16="http://schemas.microsoft.com/office/drawing/2014/main" val="3620577532"/>
                    </a:ext>
                  </a:extLst>
                </a:gridCol>
                <a:gridCol w="633706">
                  <a:extLst>
                    <a:ext uri="{9D8B030D-6E8A-4147-A177-3AD203B41FA5}">
                      <a16:colId xmlns:a16="http://schemas.microsoft.com/office/drawing/2014/main" val="3726981548"/>
                    </a:ext>
                  </a:extLst>
                </a:gridCol>
                <a:gridCol w="346641">
                  <a:extLst>
                    <a:ext uri="{9D8B030D-6E8A-4147-A177-3AD203B41FA5}">
                      <a16:colId xmlns:a16="http://schemas.microsoft.com/office/drawing/2014/main" val="2759439082"/>
                    </a:ext>
                  </a:extLst>
                </a:gridCol>
                <a:gridCol w="444137">
                  <a:extLst>
                    <a:ext uri="{9D8B030D-6E8A-4147-A177-3AD203B41FA5}">
                      <a16:colId xmlns:a16="http://schemas.microsoft.com/office/drawing/2014/main" val="2730871967"/>
                    </a:ext>
                  </a:extLst>
                </a:gridCol>
              </a:tblGrid>
              <a:tr h="169642">
                <a:tc gridSpan="17">
                  <a:txBody>
                    <a:bodyPr/>
                    <a:lstStyle/>
                    <a:p>
                      <a:pPr algn="ctr" fontAlgn="ctr"/>
                      <a:r>
                        <a:rPr lang="en-US" sz="900" b="1" i="0" u="none" strike="noStrike" dirty="0">
                          <a:solidFill>
                            <a:srgbClr val="000000"/>
                          </a:solidFill>
                          <a:effectLst/>
                          <a:latin typeface="Calibri" panose="020F0502020204030204" pitchFamily="34" charset="0"/>
                        </a:rPr>
                        <a:t>March Support Perf</a:t>
                      </a:r>
                    </a:p>
                  </a:txBody>
                  <a:tcPr marL="3512" marR="3512" marT="351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727248476"/>
                  </a:ext>
                </a:extLst>
              </a:tr>
              <a:tr h="130059">
                <a:tc>
                  <a:txBody>
                    <a:bodyPr/>
                    <a:lstStyle/>
                    <a:p>
                      <a:pPr algn="ctr" fontAlgn="ctr"/>
                      <a:r>
                        <a:rPr lang="en-US" sz="900" b="0" i="0" u="none" strike="noStrike" dirty="0">
                          <a:solidFill>
                            <a:srgbClr val="000000"/>
                          </a:solidFill>
                          <a:effectLst/>
                          <a:latin typeface="Calibri" panose="020F0502020204030204" pitchFamily="34" charset="0"/>
                        </a:rPr>
                        <a:t>3/23</a:t>
                      </a:r>
                    </a:p>
                  </a:txBody>
                  <a:tcPr marL="3512" marR="3512" marT="351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Name</a:t>
                      </a:r>
                    </a:p>
                  </a:txBody>
                  <a:tcPr marL="3512" marR="3512" marT="3512"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700" b="0" i="0" u="none" strike="noStrike" dirty="0">
                          <a:solidFill>
                            <a:srgbClr val="000000"/>
                          </a:solidFill>
                          <a:effectLst/>
                          <a:latin typeface="Calibri" panose="020F0502020204030204" pitchFamily="34" charset="0"/>
                        </a:rPr>
                        <a:t>Location</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Tier</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Scheduled Hours</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Worked Hours</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Public</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Private</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Reported Jira</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Assigned Jira</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Chats</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Calls Handled</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Talk Time</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Positive Ratings</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Negative Ratings</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CSAT</a:t>
                      </a:r>
                    </a:p>
                  </a:txBody>
                  <a:tcPr marL="3512" marR="3512" marT="3512"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Agent Score</a:t>
                      </a:r>
                    </a:p>
                  </a:txBody>
                  <a:tcPr marL="3512" marR="3512" marT="3512"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402356342"/>
                  </a:ext>
                </a:extLst>
              </a:tr>
              <a:tr h="130059">
                <a:tc>
                  <a:txBody>
                    <a:bodyPr/>
                    <a:lstStyle/>
                    <a:p>
                      <a:pPr algn="l" fontAlgn="b"/>
                      <a:r>
                        <a:rPr lang="en-US" sz="900" b="0" i="0" u="none" strike="noStrike">
                          <a:solidFill>
                            <a:srgbClr val="000000"/>
                          </a:solidFill>
                          <a:effectLst/>
                          <a:latin typeface="Calibri" panose="020F0502020204030204" pitchFamily="34" charset="0"/>
                        </a:rPr>
                        <a:t> </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ctr"/>
                      <a:r>
                        <a:rPr lang="en-US" sz="900" b="0" i="0" u="none" strike="noStrike">
                          <a:solidFill>
                            <a:srgbClr val="000000"/>
                          </a:solidFill>
                          <a:effectLst/>
                          <a:latin typeface="Calibri" panose="020F0502020204030204" pitchFamily="34" charset="0"/>
                        </a:rPr>
                        <a:t>Andrija Vuckovic</a:t>
                      </a:r>
                    </a:p>
                  </a:txBody>
                  <a:tcPr marL="3512" marR="3512" marT="3512"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dirty="0">
                          <a:solidFill>
                            <a:srgbClr val="000000"/>
                          </a:solidFill>
                          <a:effectLst/>
                          <a:latin typeface="Calibri" panose="020F0502020204030204" pitchFamily="34" charset="0"/>
                        </a:rPr>
                        <a:t>Serbia</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184:00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101:56</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143</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55</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0:19</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33%</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53</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extLst>
                  <a:ext uri="{0D108BD9-81ED-4DB2-BD59-A6C34878D82A}">
                    <a16:rowId xmlns:a16="http://schemas.microsoft.com/office/drawing/2014/main" val="1888102172"/>
                  </a:ext>
                </a:extLst>
              </a:tr>
              <a:tr h="118749">
                <a:tc>
                  <a:txBody>
                    <a:bodyPr/>
                    <a:lstStyle/>
                    <a:p>
                      <a:pPr algn="l" fontAlgn="b"/>
                      <a:r>
                        <a:rPr lang="en-US" sz="900" b="0" i="0" u="none" strike="noStrike">
                          <a:solidFill>
                            <a:srgbClr val="000000"/>
                          </a:solidFill>
                          <a:effectLst/>
                          <a:latin typeface="Calibri" panose="020F0502020204030204" pitchFamily="34" charset="0"/>
                        </a:rPr>
                        <a:t> </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Darko Jovanovic</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dirty="0">
                          <a:solidFill>
                            <a:srgbClr val="000000"/>
                          </a:solidFill>
                          <a:effectLst/>
                          <a:latin typeface="Calibri" panose="020F0502020204030204" pitchFamily="34" charset="0"/>
                        </a:rPr>
                        <a:t>Serbia</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200:00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105:09</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214</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136</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11</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1:23</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83%</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95</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AD47"/>
                    </a:solidFill>
                  </a:tcPr>
                </a:tc>
                <a:extLst>
                  <a:ext uri="{0D108BD9-81ED-4DB2-BD59-A6C34878D82A}">
                    <a16:rowId xmlns:a16="http://schemas.microsoft.com/office/drawing/2014/main" val="3291721676"/>
                  </a:ext>
                </a:extLst>
              </a:tr>
              <a:tr h="124405">
                <a:tc>
                  <a:txBody>
                    <a:bodyPr/>
                    <a:lstStyle/>
                    <a:p>
                      <a:pPr algn="l" fontAlgn="b"/>
                      <a:r>
                        <a:rPr lang="en-US" sz="900" b="0" i="0" u="none" strike="noStrike">
                          <a:solidFill>
                            <a:srgbClr val="000000"/>
                          </a:solidFill>
                          <a:effectLst/>
                          <a:latin typeface="Calibri" panose="020F0502020204030204" pitchFamily="34" charset="0"/>
                        </a:rPr>
                        <a:t> </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Igor Vaskovic</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Calibri" panose="020F0502020204030204" pitchFamily="34" charset="0"/>
                        </a:rPr>
                        <a:t>Serbia</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192:00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180:00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352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141</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15</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14</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2:35</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6</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100%</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110</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AD47"/>
                    </a:solidFill>
                  </a:tcPr>
                </a:tc>
                <a:extLst>
                  <a:ext uri="{0D108BD9-81ED-4DB2-BD59-A6C34878D82A}">
                    <a16:rowId xmlns:a16="http://schemas.microsoft.com/office/drawing/2014/main" val="1888736756"/>
                  </a:ext>
                </a:extLst>
              </a:tr>
              <a:tr h="124405">
                <a:tc>
                  <a:txBody>
                    <a:bodyPr/>
                    <a:lstStyle/>
                    <a:p>
                      <a:pPr algn="l" fontAlgn="b"/>
                      <a:r>
                        <a:rPr lang="en-US" sz="900" b="0" i="0" u="none" strike="noStrike">
                          <a:solidFill>
                            <a:srgbClr val="000000"/>
                          </a:solidFill>
                          <a:effectLst/>
                          <a:latin typeface="Calibri" panose="020F0502020204030204" pitchFamily="34" charset="0"/>
                        </a:rPr>
                        <a:t> </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Ivan Ristovski</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dirty="0">
                          <a:solidFill>
                            <a:srgbClr val="000000"/>
                          </a:solidFill>
                          <a:effectLst/>
                          <a:latin typeface="Calibri" panose="020F0502020204030204" pitchFamily="34" charset="0"/>
                        </a:rPr>
                        <a:t>Serbia</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184:00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189:55</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278</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172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11</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2:08</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100%</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102</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AD47"/>
                    </a:solidFill>
                  </a:tcPr>
                </a:tc>
                <a:extLst>
                  <a:ext uri="{0D108BD9-81ED-4DB2-BD59-A6C34878D82A}">
                    <a16:rowId xmlns:a16="http://schemas.microsoft.com/office/drawing/2014/main" val="2388058739"/>
                  </a:ext>
                </a:extLst>
              </a:tr>
              <a:tr h="124405">
                <a:tc>
                  <a:txBody>
                    <a:bodyPr/>
                    <a:lstStyle/>
                    <a:p>
                      <a:pPr algn="l" fontAlgn="b"/>
                      <a:r>
                        <a:rPr lang="en-US" sz="900" b="0" i="0" u="none" strike="noStrike">
                          <a:solidFill>
                            <a:srgbClr val="000000"/>
                          </a:solidFill>
                          <a:effectLst/>
                          <a:latin typeface="Calibri" panose="020F0502020204030204" pitchFamily="34" charset="0"/>
                        </a:rPr>
                        <a:t> </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Petar Jevtic</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a:solidFill>
                            <a:srgbClr val="000000"/>
                          </a:solidFill>
                          <a:effectLst/>
                          <a:latin typeface="Calibri" panose="020F0502020204030204" pitchFamily="34" charset="0"/>
                        </a:rPr>
                        <a:t>Serbia</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T1</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136:00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131:49</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490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303</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4</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13</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6</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0:34</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100%</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96</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0AD47"/>
                    </a:solidFill>
                  </a:tcPr>
                </a:tc>
                <a:extLst>
                  <a:ext uri="{0D108BD9-81ED-4DB2-BD59-A6C34878D82A}">
                    <a16:rowId xmlns:a16="http://schemas.microsoft.com/office/drawing/2014/main" val="861369751"/>
                  </a:ext>
                </a:extLst>
              </a:tr>
              <a:tr h="124405">
                <a:tc>
                  <a:txBody>
                    <a:bodyPr/>
                    <a:lstStyle/>
                    <a:p>
                      <a:pPr algn="l" fontAlgn="b"/>
                      <a:r>
                        <a:rPr lang="en-US" sz="900" b="0" i="0" u="none" strike="noStrike">
                          <a:solidFill>
                            <a:srgbClr val="000000"/>
                          </a:solidFill>
                          <a:effectLst/>
                          <a:latin typeface="Calibri" panose="020F0502020204030204" pitchFamily="34" charset="0"/>
                        </a:rPr>
                        <a:t> </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a:noFill/>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Milos Jovic</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700" b="0" i="0" u="none" strike="noStrike" dirty="0">
                          <a:solidFill>
                            <a:srgbClr val="000000"/>
                          </a:solidFill>
                          <a:effectLst/>
                          <a:latin typeface="Calibri" panose="020F0502020204030204" pitchFamily="34" charset="0"/>
                        </a:rPr>
                        <a:t>Serbia</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176:00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118:47</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250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51</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9</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0:08</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78%</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77</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000"/>
                    </a:solidFill>
                  </a:tcPr>
                </a:tc>
                <a:extLst>
                  <a:ext uri="{0D108BD9-81ED-4DB2-BD59-A6C34878D82A}">
                    <a16:rowId xmlns:a16="http://schemas.microsoft.com/office/drawing/2014/main" val="2038492031"/>
                  </a:ext>
                </a:extLst>
              </a:tr>
              <a:tr h="124405">
                <a:tc>
                  <a:txBody>
                    <a:bodyPr/>
                    <a:lstStyle/>
                    <a:p>
                      <a:pPr algn="l" fontAlgn="b"/>
                      <a:r>
                        <a:rPr lang="en-US" sz="900" b="0" i="0" u="none" strike="noStrike">
                          <a:solidFill>
                            <a:srgbClr val="000000"/>
                          </a:solidFill>
                          <a:effectLst/>
                          <a:latin typeface="Calibri" panose="020F0502020204030204" pitchFamily="34" charset="0"/>
                        </a:rPr>
                        <a:t> </a:t>
                      </a:r>
                    </a:p>
                  </a:txBody>
                  <a:tcPr marL="3512" marR="3512" marT="3512"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D9D9D9"/>
                    </a:solidFill>
                  </a:tcPr>
                </a:tc>
                <a:tc>
                  <a:txBody>
                    <a:bodyPr/>
                    <a:lstStyle/>
                    <a:p>
                      <a:pPr algn="l" fontAlgn="b"/>
                      <a:r>
                        <a:rPr lang="en-US" sz="900" b="0" i="0" u="none" strike="noStrike">
                          <a:solidFill>
                            <a:srgbClr val="000000"/>
                          </a:solidFill>
                          <a:effectLst/>
                          <a:latin typeface="Calibri" panose="020F0502020204030204" pitchFamily="34" charset="0"/>
                        </a:rPr>
                        <a:t>Sladjan Mitrovic</a:t>
                      </a:r>
                    </a:p>
                  </a:txBody>
                  <a:tcPr marL="3512" marR="3512" marT="3512"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700" b="0" i="0" u="none" strike="noStrike" dirty="0">
                          <a:solidFill>
                            <a:srgbClr val="000000"/>
                          </a:solidFill>
                          <a:effectLst/>
                          <a:latin typeface="Calibri" panose="020F0502020204030204" pitchFamily="34" charset="0"/>
                        </a:rPr>
                        <a:t>Serbia</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168:00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139:43</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286</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144</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0:50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a:t>
                      </a:r>
                    </a:p>
                  </a:txBody>
                  <a:tcPr marL="3512" marR="3512" marT="351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1" i="0" u="none" strike="noStrike">
                          <a:solidFill>
                            <a:srgbClr val="000000"/>
                          </a:solidFill>
                          <a:effectLst/>
                          <a:latin typeface="Calibri" panose="020F0502020204030204" pitchFamily="34" charset="0"/>
                        </a:rPr>
                        <a:t>100%</a:t>
                      </a:r>
                    </a:p>
                  </a:txBody>
                  <a:tcPr marL="3512" marR="3512" marT="3512"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900" b="1" i="0" u="none" strike="noStrike" dirty="0">
                          <a:solidFill>
                            <a:srgbClr val="000000"/>
                          </a:solidFill>
                          <a:effectLst/>
                          <a:latin typeface="Calibri" panose="020F0502020204030204" pitchFamily="34" charset="0"/>
                        </a:rPr>
                        <a:t>97</a:t>
                      </a:r>
                    </a:p>
                  </a:txBody>
                  <a:tcPr marL="3512" marR="3512" marT="3512"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0AD47"/>
                    </a:solidFill>
                  </a:tcPr>
                </a:tc>
                <a:extLst>
                  <a:ext uri="{0D108BD9-81ED-4DB2-BD59-A6C34878D82A}">
                    <a16:rowId xmlns:a16="http://schemas.microsoft.com/office/drawing/2014/main" val="1940678952"/>
                  </a:ext>
                </a:extLst>
              </a:tr>
            </a:tbl>
          </a:graphicData>
        </a:graphic>
      </p:graphicFrame>
      <p:graphicFrame>
        <p:nvGraphicFramePr>
          <p:cNvPr id="9" name="Table 8">
            <a:extLst>
              <a:ext uri="{FF2B5EF4-FFF2-40B4-BE49-F238E27FC236}">
                <a16:creationId xmlns:a16="http://schemas.microsoft.com/office/drawing/2014/main" id="{59920E7E-BC23-1233-DC6F-15C0A8147E9C}"/>
              </a:ext>
            </a:extLst>
          </p:cNvPr>
          <p:cNvGraphicFramePr>
            <a:graphicFrameLocks noGrp="1"/>
          </p:cNvGraphicFramePr>
          <p:nvPr>
            <p:extLst>
              <p:ext uri="{D42A27DB-BD31-4B8C-83A1-F6EECF244321}">
                <p14:modId xmlns:p14="http://schemas.microsoft.com/office/powerpoint/2010/main" val="1943220214"/>
              </p:ext>
            </p:extLst>
          </p:nvPr>
        </p:nvGraphicFramePr>
        <p:xfrm>
          <a:off x="1191075" y="2491345"/>
          <a:ext cx="6618210" cy="1269999"/>
        </p:xfrm>
        <a:graphic>
          <a:graphicData uri="http://schemas.openxmlformats.org/drawingml/2006/table">
            <a:tbl>
              <a:tblPr/>
              <a:tblGrid>
                <a:gridCol w="942009">
                  <a:extLst>
                    <a:ext uri="{9D8B030D-6E8A-4147-A177-3AD203B41FA5}">
                      <a16:colId xmlns:a16="http://schemas.microsoft.com/office/drawing/2014/main" val="137500858"/>
                    </a:ext>
                  </a:extLst>
                </a:gridCol>
                <a:gridCol w="507235">
                  <a:extLst>
                    <a:ext uri="{9D8B030D-6E8A-4147-A177-3AD203B41FA5}">
                      <a16:colId xmlns:a16="http://schemas.microsoft.com/office/drawing/2014/main" val="2055652701"/>
                    </a:ext>
                  </a:extLst>
                </a:gridCol>
                <a:gridCol w="539440">
                  <a:extLst>
                    <a:ext uri="{9D8B030D-6E8A-4147-A177-3AD203B41FA5}">
                      <a16:colId xmlns:a16="http://schemas.microsoft.com/office/drawing/2014/main" val="1120927805"/>
                    </a:ext>
                  </a:extLst>
                </a:gridCol>
                <a:gridCol w="942009">
                  <a:extLst>
                    <a:ext uri="{9D8B030D-6E8A-4147-A177-3AD203B41FA5}">
                      <a16:colId xmlns:a16="http://schemas.microsoft.com/office/drawing/2014/main" val="4022945888"/>
                    </a:ext>
                  </a:extLst>
                </a:gridCol>
                <a:gridCol w="805135">
                  <a:extLst>
                    <a:ext uri="{9D8B030D-6E8A-4147-A177-3AD203B41FA5}">
                      <a16:colId xmlns:a16="http://schemas.microsoft.com/office/drawing/2014/main" val="4204664847"/>
                    </a:ext>
                  </a:extLst>
                </a:gridCol>
                <a:gridCol w="821237">
                  <a:extLst>
                    <a:ext uri="{9D8B030D-6E8A-4147-A177-3AD203B41FA5}">
                      <a16:colId xmlns:a16="http://schemas.microsoft.com/office/drawing/2014/main" val="3232638631"/>
                    </a:ext>
                  </a:extLst>
                </a:gridCol>
                <a:gridCol w="547491">
                  <a:extLst>
                    <a:ext uri="{9D8B030D-6E8A-4147-A177-3AD203B41FA5}">
                      <a16:colId xmlns:a16="http://schemas.microsoft.com/office/drawing/2014/main" val="2226297030"/>
                    </a:ext>
                  </a:extLst>
                </a:gridCol>
                <a:gridCol w="756827">
                  <a:extLst>
                    <a:ext uri="{9D8B030D-6E8A-4147-A177-3AD203B41FA5}">
                      <a16:colId xmlns:a16="http://schemas.microsoft.com/office/drawing/2014/main" val="232529454"/>
                    </a:ext>
                  </a:extLst>
                </a:gridCol>
                <a:gridCol w="756827">
                  <a:extLst>
                    <a:ext uri="{9D8B030D-6E8A-4147-A177-3AD203B41FA5}">
                      <a16:colId xmlns:a16="http://schemas.microsoft.com/office/drawing/2014/main" val="376590852"/>
                    </a:ext>
                  </a:extLst>
                </a:gridCol>
              </a:tblGrid>
              <a:tr h="79030">
                <a:tc gridSpan="9">
                  <a:txBody>
                    <a:bodyPr/>
                    <a:lstStyle/>
                    <a:p>
                      <a:pPr algn="ctr" fontAlgn="ctr"/>
                      <a:r>
                        <a:rPr lang="en-US" sz="900" b="1" i="0" u="none" strike="noStrike" dirty="0">
                          <a:solidFill>
                            <a:srgbClr val="000000"/>
                          </a:solidFill>
                          <a:effectLst/>
                          <a:latin typeface="Calibri" panose="020F0502020204030204" pitchFamily="34" charset="0"/>
                        </a:rPr>
                        <a:t>March Agent Score Card</a:t>
                      </a:r>
                    </a:p>
                  </a:txBody>
                  <a:tcPr marL="3951" marR="3951" marT="395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42496158"/>
                  </a:ext>
                </a:extLst>
              </a:tr>
              <a:tr h="79030">
                <a:tc>
                  <a:txBody>
                    <a:bodyPr/>
                    <a:lstStyle/>
                    <a:p>
                      <a:pPr algn="ctr" fontAlgn="ctr"/>
                      <a:r>
                        <a:rPr lang="en-US" sz="900" b="0" i="0" u="none" strike="noStrike">
                          <a:solidFill>
                            <a:srgbClr val="000000"/>
                          </a:solidFill>
                          <a:effectLst/>
                          <a:latin typeface="Calibri" panose="020F0502020204030204" pitchFamily="34" charset="0"/>
                        </a:rPr>
                        <a:t>Name</a:t>
                      </a:r>
                    </a:p>
                  </a:txBody>
                  <a:tcPr marL="3951" marR="3951" marT="3951"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Tier</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Public</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Private</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Chats</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Calls Handled</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CSAT</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Reported Jira</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fontAlgn="ctr"/>
                      <a:r>
                        <a:rPr lang="en-US" sz="900" b="0" i="0" u="none" strike="noStrike">
                          <a:solidFill>
                            <a:srgbClr val="000000"/>
                          </a:solidFill>
                          <a:effectLst/>
                          <a:latin typeface="Calibri" panose="020F0502020204030204" pitchFamily="34" charset="0"/>
                        </a:rPr>
                        <a:t>Assigned Jira</a:t>
                      </a:r>
                    </a:p>
                  </a:txBody>
                  <a:tcPr marL="3951" marR="3951" marT="395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096072026"/>
                  </a:ext>
                </a:extLst>
              </a:tr>
              <a:tr h="79030">
                <a:tc>
                  <a:txBody>
                    <a:bodyPr/>
                    <a:lstStyle/>
                    <a:p>
                      <a:pPr algn="l" fontAlgn="ctr"/>
                      <a:r>
                        <a:rPr lang="en-US" sz="900" b="0" i="0" u="none" strike="noStrike">
                          <a:solidFill>
                            <a:srgbClr val="000000"/>
                          </a:solidFill>
                          <a:effectLst/>
                          <a:latin typeface="Calibri" panose="020F0502020204030204" pitchFamily="34" charset="0"/>
                        </a:rPr>
                        <a:t>Andrija Vuckovic</a:t>
                      </a:r>
                    </a:p>
                  </a:txBody>
                  <a:tcPr marL="3951" marR="3951" marT="3951"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56.34</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47.21</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33</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80.33</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5474165"/>
                  </a:ext>
                </a:extLst>
              </a:tr>
              <a:tr h="82981">
                <a:tc>
                  <a:txBody>
                    <a:bodyPr/>
                    <a:lstStyle/>
                    <a:p>
                      <a:pPr algn="l" fontAlgn="b"/>
                      <a:r>
                        <a:rPr lang="en-US" sz="900" b="0" i="0" u="none" strike="noStrike">
                          <a:solidFill>
                            <a:srgbClr val="000000"/>
                          </a:solidFill>
                          <a:effectLst/>
                          <a:latin typeface="Calibri" panose="020F0502020204030204" pitchFamily="34" charset="0"/>
                        </a:rPr>
                        <a:t>Darko Jovanovic</a:t>
                      </a:r>
                    </a:p>
                  </a:txBody>
                  <a:tcPr marL="3951" marR="3951" marT="39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84.31</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83</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8151343"/>
                  </a:ext>
                </a:extLst>
              </a:tr>
              <a:tr h="82981">
                <a:tc>
                  <a:txBody>
                    <a:bodyPr/>
                    <a:lstStyle/>
                    <a:p>
                      <a:pPr algn="l" fontAlgn="b"/>
                      <a:r>
                        <a:rPr lang="en-US" sz="900" b="0" i="0" u="none" strike="noStrike">
                          <a:solidFill>
                            <a:srgbClr val="000000"/>
                          </a:solidFill>
                          <a:effectLst/>
                          <a:latin typeface="Calibri" panose="020F0502020204030204" pitchFamily="34" charset="0"/>
                        </a:rPr>
                        <a:t>Igor Vaskovic</a:t>
                      </a:r>
                    </a:p>
                  </a:txBody>
                  <a:tcPr marL="3951" marR="3951" marT="39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01469769"/>
                  </a:ext>
                </a:extLst>
              </a:tr>
              <a:tr h="82981">
                <a:tc>
                  <a:txBody>
                    <a:bodyPr/>
                    <a:lstStyle/>
                    <a:p>
                      <a:pPr algn="l" fontAlgn="b"/>
                      <a:r>
                        <a:rPr lang="en-US" sz="900" b="0" i="0" u="none" strike="noStrike">
                          <a:solidFill>
                            <a:srgbClr val="000000"/>
                          </a:solidFill>
                          <a:effectLst/>
                          <a:latin typeface="Calibri" panose="020F0502020204030204" pitchFamily="34" charset="0"/>
                        </a:rPr>
                        <a:t>Ivan Ristovski</a:t>
                      </a:r>
                    </a:p>
                  </a:txBody>
                  <a:tcPr marL="3951" marR="3951" marT="39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80.33</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9984662"/>
                  </a:ext>
                </a:extLst>
              </a:tr>
              <a:tr h="82981">
                <a:tc>
                  <a:txBody>
                    <a:bodyPr/>
                    <a:lstStyle/>
                    <a:p>
                      <a:pPr algn="l" fontAlgn="b"/>
                      <a:r>
                        <a:rPr lang="en-US" sz="900" b="0" i="0" u="none" strike="noStrike">
                          <a:solidFill>
                            <a:srgbClr val="000000"/>
                          </a:solidFill>
                          <a:effectLst/>
                          <a:latin typeface="Calibri" panose="020F0502020204030204" pitchFamily="34" charset="0"/>
                        </a:rPr>
                        <a:t>Petar Jevtic</a:t>
                      </a:r>
                    </a:p>
                  </a:txBody>
                  <a:tcPr marL="3951" marR="3951" marT="39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T1</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75.00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45.90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33728852"/>
                  </a:ext>
                </a:extLst>
              </a:tr>
              <a:tr h="79030">
                <a:tc>
                  <a:txBody>
                    <a:bodyPr/>
                    <a:lstStyle/>
                    <a:p>
                      <a:pPr algn="l" fontAlgn="b"/>
                      <a:r>
                        <a:rPr lang="en-US" sz="900" b="0" i="0" u="none" strike="noStrike">
                          <a:solidFill>
                            <a:srgbClr val="000000"/>
                          </a:solidFill>
                          <a:effectLst/>
                          <a:latin typeface="Calibri" panose="020F0502020204030204" pitchFamily="34" charset="0"/>
                        </a:rPr>
                        <a:t>Milos Jovic</a:t>
                      </a:r>
                    </a:p>
                  </a:txBody>
                  <a:tcPr marL="3951" marR="3951" marT="39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98.49</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43.78</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78</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99356402"/>
                  </a:ext>
                </a:extLst>
              </a:tr>
              <a:tr h="79030">
                <a:tc>
                  <a:txBody>
                    <a:bodyPr/>
                    <a:lstStyle/>
                    <a:p>
                      <a:pPr algn="l" fontAlgn="b"/>
                      <a:r>
                        <a:rPr lang="en-US" sz="900" b="0" i="0" u="none" strike="noStrike">
                          <a:solidFill>
                            <a:srgbClr val="000000"/>
                          </a:solidFill>
                          <a:effectLst/>
                          <a:latin typeface="Calibri" panose="020F0502020204030204" pitchFamily="34" charset="0"/>
                        </a:rPr>
                        <a:t>Sladjan Mitrovic</a:t>
                      </a:r>
                    </a:p>
                  </a:txBody>
                  <a:tcPr marL="3951" marR="3951" marT="395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T2</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62.50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100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a:solidFill>
                            <a:srgbClr val="000000"/>
                          </a:solidFill>
                          <a:effectLst/>
                          <a:latin typeface="Calibri" panose="020F0502020204030204" pitchFamily="34" charset="0"/>
                        </a:rPr>
                        <a:t>91.80</a:t>
                      </a:r>
                    </a:p>
                  </a:txBody>
                  <a:tcPr marL="3951" marR="3951" marT="395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900" b="0" i="0" u="none" strike="noStrike" dirty="0">
                          <a:solidFill>
                            <a:srgbClr val="000000"/>
                          </a:solidFill>
                          <a:effectLst/>
                          <a:latin typeface="Calibri" panose="020F0502020204030204" pitchFamily="34" charset="0"/>
                        </a:rPr>
                        <a:t>0.00</a:t>
                      </a:r>
                    </a:p>
                  </a:txBody>
                  <a:tcPr marL="3951" marR="3951" marT="3951"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94259610"/>
                  </a:ext>
                </a:extLst>
              </a:tr>
            </a:tbl>
          </a:graphicData>
        </a:graphic>
      </p:graphicFrame>
    </p:spTree>
    <p:extLst>
      <p:ext uri="{BB962C8B-B14F-4D97-AF65-F5344CB8AC3E}">
        <p14:creationId xmlns:p14="http://schemas.microsoft.com/office/powerpoint/2010/main" val="1390570730"/>
      </p:ext>
    </p:extLst>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
      <p:transition spd="slow">
        <p:fade thruBlk="1"/>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oPUJTh9hgcAlz2LatLOqV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83QYBUZTxNLI.x9MjYnwe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RkDtVu.srQix44gp5xm7X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ark">
  <a:themeElements>
    <a:clrScheme name="StackPath 1">
      <a:dk1>
        <a:srgbClr val="000000"/>
      </a:dk1>
      <a:lt1>
        <a:srgbClr val="FFFFFF"/>
      </a:lt1>
      <a:dk2>
        <a:srgbClr val="000000"/>
      </a:dk2>
      <a:lt2>
        <a:srgbClr val="FEFFFF"/>
      </a:lt2>
      <a:accent1>
        <a:srgbClr val="2E00C2"/>
      </a:accent1>
      <a:accent2>
        <a:srgbClr val="FF9300"/>
      </a:accent2>
      <a:accent3>
        <a:srgbClr val="028D03"/>
      </a:accent3>
      <a:accent4>
        <a:srgbClr val="AB010D"/>
      </a:accent4>
      <a:accent5>
        <a:srgbClr val="918F91"/>
      </a:accent5>
      <a:accent6>
        <a:srgbClr val="6E00A4"/>
      </a:accent6>
      <a:hlink>
        <a:srgbClr val="0432FF"/>
      </a:hlink>
      <a:folHlink>
        <a:srgbClr val="D5D5D5"/>
      </a:folHlink>
    </a:clrScheme>
    <a:fontScheme name="APPSPACE">
      <a:majorFont>
        <a:latin typeface="Roboto Bold"/>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defPPr>
      </a:lstStyle>
    </a:txDef>
  </a:objectDefaults>
  <a:extraClrSchemeLst/>
  <a:extLst>
    <a:ext uri="{05A4C25C-085E-4340-85A3-A5531E510DB2}">
      <thm15:themeFamily xmlns:thm15="http://schemas.microsoft.com/office/thememl/2012/main" name="StackPath_Presentation_Template" id="{81808C74-E105-C442-8519-64552CA37F1D}" vid="{D3AD50D5-A8B9-FA43-AE1B-8BA53C7E698A}"/>
    </a:ext>
  </a:extLst>
</a:theme>
</file>

<file path=ppt/theme/theme2.xml><?xml version="1.0" encoding="utf-8"?>
<a:theme xmlns:a="http://schemas.openxmlformats.org/drawingml/2006/main" name="Light">
  <a:themeElements>
    <a:clrScheme name="StackPath 1">
      <a:dk1>
        <a:srgbClr val="000000"/>
      </a:dk1>
      <a:lt1>
        <a:srgbClr val="FFFFFF"/>
      </a:lt1>
      <a:dk2>
        <a:srgbClr val="000000"/>
      </a:dk2>
      <a:lt2>
        <a:srgbClr val="FEFFFF"/>
      </a:lt2>
      <a:accent1>
        <a:srgbClr val="2E00C2"/>
      </a:accent1>
      <a:accent2>
        <a:srgbClr val="FF9300"/>
      </a:accent2>
      <a:accent3>
        <a:srgbClr val="028D03"/>
      </a:accent3>
      <a:accent4>
        <a:srgbClr val="AB010D"/>
      </a:accent4>
      <a:accent5>
        <a:srgbClr val="918F91"/>
      </a:accent5>
      <a:accent6>
        <a:srgbClr val="6E00A4"/>
      </a:accent6>
      <a:hlink>
        <a:srgbClr val="0432FF"/>
      </a:hlink>
      <a:folHlink>
        <a:srgbClr val="D5D5D5"/>
      </a:folHlink>
    </a:clrScheme>
    <a:fontScheme name="APPSPACE">
      <a:majorFont>
        <a:latin typeface="Roboto Bold"/>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defPPr>
      </a:lstStyle>
    </a:txDef>
  </a:objectDefaults>
  <a:extraClrSchemeLst/>
  <a:extLst>
    <a:ext uri="{05A4C25C-085E-4340-85A3-A5531E510DB2}">
      <thm15:themeFamily xmlns:thm15="http://schemas.microsoft.com/office/thememl/2012/main" name="StackPath_Presentation_Template" id="{81808C74-E105-C442-8519-64552CA37F1D}" vid="{F8AE6E5A-D018-F543-B2CC-A17A88C454C2}"/>
    </a:ext>
  </a:extLst>
</a:theme>
</file>

<file path=ppt/theme/theme3.xml><?xml version="1.0" encoding="utf-8"?>
<a:theme xmlns:a="http://schemas.openxmlformats.org/drawingml/2006/main" name="Basic (Light)">
  <a:themeElements>
    <a:clrScheme name="StackPath">
      <a:dk1>
        <a:srgbClr val="000000"/>
      </a:dk1>
      <a:lt1>
        <a:sysClr val="window" lastClr="FFFFFF"/>
      </a:lt1>
      <a:dk2>
        <a:srgbClr val="000000"/>
      </a:dk2>
      <a:lt2>
        <a:srgbClr val="FFFFFF"/>
      </a:lt2>
      <a:accent1>
        <a:srgbClr val="1A3B8E"/>
      </a:accent1>
      <a:accent2>
        <a:srgbClr val="F5822D"/>
      </a:accent2>
      <a:accent3>
        <a:srgbClr val="A5A5A5"/>
      </a:accent3>
      <a:accent4>
        <a:srgbClr val="FFC000"/>
      </a:accent4>
      <a:accent5>
        <a:srgbClr val="3D9DEC"/>
      </a:accent5>
      <a:accent6>
        <a:srgbClr val="249630"/>
      </a:accent6>
      <a:hlink>
        <a:srgbClr val="1A3B8E"/>
      </a:hlink>
      <a:folHlink>
        <a:srgbClr val="A5A5A5"/>
      </a:folHlink>
    </a:clrScheme>
    <a:fontScheme name="STACKPATH Fonts">
      <a:majorFont>
        <a:latin typeface="Bebas Neue Regular"/>
        <a:ea typeface="Roboto"/>
        <a:cs typeface="Roboto"/>
      </a:majorFont>
      <a:minorFont>
        <a:latin typeface="Roboto"/>
        <a:ea typeface="Roboto"/>
        <a:cs typeface="Roboto"/>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ACKPATH" id="{84344084-1FDF-714A-A3A7-BDAB206A7DFB}" vid="{E226D7F9-8761-6D40-A73E-6B97DED678F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4A19AF3-0BE4-2E43-8627-55BF1A297EC4}">
  <we:reference id="wa104379841" version="2.0.0.1" store="en-US" storeType="OMEX"/>
  <we:alternateReferences>
    <we:reference id="wa104379841" version="2.0.0.1" store="" storeType="OMEX"/>
  </we:alternateReferences>
  <we:properties>
    <we:property name="wrikeDocumentLink" value="&quot;{\&quot;taskId\&quot;:364760283,\&quot;accountId\&quot;:\&quot;1382550\&quot;,\&quot;attachmentId\&quot;:102320823,\&quot;lastUpdateTime\&quot;:1563415131583}&quot;"/>
    <we:property name="Office.AutoShowTaskpaneWithDocument" value="true"/>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Dark</Template>
  <TotalTime>44379</TotalTime>
  <Words>2918</Words>
  <Application>Microsoft Office PowerPoint</Application>
  <PresentationFormat>On-screen Show (4:3)</PresentationFormat>
  <Paragraphs>1544</Paragraphs>
  <Slides>11</Slides>
  <Notes>11</Notes>
  <HiddenSlides>0</HiddenSlides>
  <MMClips>0</MMClips>
  <ScaleCrop>false</ScaleCrop>
  <HeadingPairs>
    <vt:vector size="8" baseType="variant">
      <vt:variant>
        <vt:lpstr>Fonts Used</vt:lpstr>
      </vt:variant>
      <vt:variant>
        <vt:i4>10</vt:i4>
      </vt:variant>
      <vt:variant>
        <vt:lpstr>Theme</vt:lpstr>
      </vt:variant>
      <vt:variant>
        <vt:i4>3</vt:i4>
      </vt:variant>
      <vt:variant>
        <vt:lpstr>Embedded OLE Servers</vt:lpstr>
      </vt:variant>
      <vt:variant>
        <vt:i4>1</vt:i4>
      </vt:variant>
      <vt:variant>
        <vt:lpstr>Slide Titles</vt:lpstr>
      </vt:variant>
      <vt:variant>
        <vt:i4>11</vt:i4>
      </vt:variant>
    </vt:vector>
  </HeadingPairs>
  <TitlesOfParts>
    <vt:vector size="25" baseType="lpstr">
      <vt:lpstr>Courier New</vt:lpstr>
      <vt:lpstr>Bebas Neue Regular</vt:lpstr>
      <vt:lpstr>Roboto Light</vt:lpstr>
      <vt:lpstr>Roboto Thin</vt:lpstr>
      <vt:lpstr>Calibri</vt:lpstr>
      <vt:lpstr>Roboto Bold</vt:lpstr>
      <vt:lpstr>Roboto Mono</vt:lpstr>
      <vt:lpstr>Roboto</vt:lpstr>
      <vt:lpstr>Arial</vt:lpstr>
      <vt:lpstr>Wingdings</vt:lpstr>
      <vt:lpstr>Dark</vt:lpstr>
      <vt:lpstr>Light</vt:lpstr>
      <vt:lpstr>Basic (Light)</vt:lpstr>
      <vt:lpstr>think-cell Slide</vt:lpstr>
      <vt:lpstr>Support Performance    Monthly Review </vt:lpstr>
      <vt:lpstr>Table of Contents:</vt:lpstr>
      <vt:lpstr>Support Agent Performance Score Card Rubric           (Serbia &amp; Manila Locations) </vt:lpstr>
      <vt:lpstr>Support Agent Performance Score Card Rubric           (US &amp; UK Locations) </vt:lpstr>
      <vt:lpstr>5 Month Support Performance (All Locations)</vt:lpstr>
      <vt:lpstr>Manila Support Performance</vt:lpstr>
      <vt:lpstr>March Manila Agent Performance</vt:lpstr>
      <vt:lpstr>Serbia Support Performance</vt:lpstr>
      <vt:lpstr>March Serbia Agent Performance</vt:lpstr>
      <vt:lpstr>US/UK Support Performance</vt:lpstr>
      <vt:lpstr>March US/UK Agent Performance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Rivera</dc:creator>
  <cp:lastModifiedBy>Joseph Robinson</cp:lastModifiedBy>
  <cp:revision>515</cp:revision>
  <dcterms:created xsi:type="dcterms:W3CDTF">2020-02-25T18:49:15Z</dcterms:created>
  <dcterms:modified xsi:type="dcterms:W3CDTF">2023-04-06T15:34:29Z</dcterms:modified>
</cp:coreProperties>
</file>